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7"/>
  </p:notesMasterIdLst>
  <p:sldIdLst>
    <p:sldId id="256" r:id="rId2"/>
    <p:sldId id="257" r:id="rId3"/>
    <p:sldId id="258" r:id="rId4"/>
    <p:sldId id="260" r:id="rId5"/>
    <p:sldId id="262" r:id="rId6"/>
    <p:sldId id="261" r:id="rId7"/>
    <p:sldId id="259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310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2"/>
    <p:restoredTop sz="94624"/>
  </p:normalViewPr>
  <p:slideViewPr>
    <p:cSldViewPr snapToGrid="0" snapToObjects="1">
      <p:cViewPr varScale="1">
        <p:scale>
          <a:sx n="106" d="100"/>
          <a:sy n="106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098B1-06E1-3849-A12D-66A333D8FD5A}" type="datetimeFigureOut">
              <a:rPr lang="en-US" smtClean="0"/>
              <a:t>5/23/19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3502B2-3DD0-3841-9F0C-66B2CD2D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08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8EF19-264E-D744-A954-8F150AD86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39765A-32BA-9B49-ADAE-378C026AF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3A4EA-6F6A-5E47-B8FB-118C3B7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95E4-84B8-C748-9956-F4B978086064}" type="datetime1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56AB9-E123-C747-BD25-85056FB03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A435A-134A-CA47-8093-CAE7C0410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276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531AA-97D7-474B-8944-B28F2EA2F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101353-B151-3243-A620-B65349BEAB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70998-9ABB-044E-8996-CB5ABB34A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11A6-E0DE-2948-A060-62E36C2785F0}" type="datetime1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757A7-8DCB-FB42-B865-812E17016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1DDC0-A2B4-3140-AAA0-6DB78124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771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6F27D1-4F28-734F-AD1C-3259DC22C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5343F-5F6C-0747-A581-D7A13A469C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446F2-54E4-CD49-8F76-63E6B3572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2ADA2-B136-C741-87A5-84BA41140767}" type="datetime1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0D15F-996A-2544-B1B2-1BF0ED2C8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530BD-B61B-D54E-8B73-7A7B65D21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11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AFEAC-5F48-BD45-B43F-0815F8591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B95FF-B2CD-7E4C-8785-0CB758F8E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C7F39-9FB7-9F4E-88EB-AD9DA008D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4F69-550B-7C42-9A67-B4AD355D369F}" type="datetime1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7C394-B24E-B444-B05A-BCADB2BB8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27B58-F169-384D-AB51-470D201E7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958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EBF97-1524-A04E-8806-B90A2C068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78B62-F69A-AB4A-B3C7-2A09BBC4D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1220D-4CF3-C64F-AB21-C3074EDDB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B192-5EB1-B14A-AE2B-13865EAA8F5F}" type="datetime1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0D17A-78F3-3E40-94F3-D3E5D5889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84A5-FD72-DA44-964C-75BAAB21F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10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CEB7D-9257-8C4E-A48D-065C8BED8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D34FD-F924-8A46-ADE1-8D2AF0BBF2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47E001-13BD-3F49-BB05-10D94BC578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76B6DD-88D4-0B42-BD2E-683AB2B52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691E6-1FEE-D840-993D-5996C53DC927}" type="datetime1">
              <a:rPr lang="en-US" smtClean="0"/>
              <a:t>5/23/19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F9625-A5AA-3247-BCF2-559EC7485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370A8-333A-AF49-8DFB-6486D7B4E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15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DBA89-6159-2641-84B7-D9836904F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C9908-DEC4-CC4F-8AF7-4095E2F21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58FAAE-4207-6D47-AB1C-97D81ECAF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F9F2E7-A275-2F4D-B23B-0FEB3F568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586DD7-CD22-FC44-A149-E9164563D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42994E-76FC-474F-81AA-B7A83E30E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14B95-3868-A248-9909-738F1AA3F475}" type="datetime1">
              <a:rPr lang="en-US" smtClean="0"/>
              <a:t>5/23/19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6E4820-0E68-2545-9557-5128AEABF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CBA77D-F046-034B-86E9-24755EEA1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3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A5A26-0A8F-BD4D-9AFF-FF319E9E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108A76-0AE7-AB47-969F-EBAE4CA80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95C6-454C-C841-94B0-A3D551B87D7F}" type="datetime1">
              <a:rPr lang="en-US" smtClean="0"/>
              <a:t>5/23/19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F1A987-BF4A-944D-BBFB-E87BFA440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5841F-A46B-BE49-ADB1-DD53A8DE5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72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CD49D1-BA7D-7242-9202-B0E93E338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8C8D-8402-1D48-83AE-90EB8617D626}" type="datetime1">
              <a:rPr lang="en-US" smtClean="0"/>
              <a:t>5/23/19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BCAD38-9C56-B044-9C6E-01C9A9FD1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EAB74-426A-B54E-B94B-AEF8B3EA3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913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DB8A1-5B93-EC4F-9F03-036537846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27671-EE96-AF4D-9EF5-CB2172668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45B92-4E3C-6A4F-BAD9-BF4A9427A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3D595E-1D83-8049-A4F7-2BDD83E6F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C1A6-FA82-B044-874C-4E9F647BE93D}" type="datetime1">
              <a:rPr lang="en-US" smtClean="0"/>
              <a:t>5/23/19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AF7FA-93D0-FA45-9DD3-0849707F7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98080-9731-7941-8ADC-D64C123BD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565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6833C-53FD-B54C-9A4D-7D02FD863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807E87-9241-984C-B80C-2424CC3791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29B87B-6044-5444-80E0-E2194AE59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A7257E-1C6D-E546-9196-8D5E6F114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67F8-3D71-3949-9D8E-4ABA1ADF998A}" type="datetime1">
              <a:rPr lang="en-US" smtClean="0"/>
              <a:t>5/23/19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C3B230-ADAD-8641-AEA0-9DF9CC1C1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0D541-D3F1-DE4D-83B4-D1F5D3ADE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99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5DE7A5-0CB3-844A-9ECA-3FE0BFE86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8A18B3-84C3-2540-90B0-86E558BF1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D35F7-3434-854E-AC91-19401F6A8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F329E-80BB-2947-8155-F93A0D31D98E}" type="datetime1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A83BE-37EA-874D-8B7C-14C90AFB9E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B0CB9-8540-5641-A104-3D30DAA5D7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2BFE4-924D-144B-B56B-A0C5CBB26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44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joinchat/D2rdyxHzWdgCEtaqCbe1Zw" TargetMode="External"/><Relationship Id="rId2" Type="http://schemas.openxmlformats.org/officeDocument/2006/relationships/hyperlink" Target="mailto:Pavel.Filonov@kaspersky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dukshis/ci-corehard.gi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conan.io/en/latest/uploading_packages/bintray/uploading_bintray.html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dukshis/ci-corehard/blob/master/azure-pipelines.y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tbox.ru/price.html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jfrog.com/open-source/#conan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A55B6-B811-C243-9CD4-9117E4C6EB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 </a:t>
            </a:r>
            <a:r>
              <a:rPr lang="ru-RU" dirty="0"/>
              <a:t>для </a:t>
            </a:r>
            <a:r>
              <a:rPr lang="en-US" dirty="0"/>
              <a:t>C++ </a:t>
            </a:r>
            <a:r>
              <a:rPr lang="ru-RU" dirty="0"/>
              <a:t>разработчика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837EF-77AF-9741-AF3A-DE4082C4B9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Pavel.Filonov@kaspersky.com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https://t.me/joinchat/D2rdyxHzWdgCEtaqCbe1Zw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sdukshis</a:t>
            </a:r>
            <a:r>
              <a:rPr lang="en-US" dirty="0"/>
              <a:t>/ci-</a:t>
            </a:r>
            <a:r>
              <a:rPr lang="en-US" dirty="0" err="1"/>
              <a:t>corehard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26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4F876-48F7-C644-A4BD-B73255287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нам потребуется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E5F51-5E2F-6349-BB11-105E72A08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4985"/>
            <a:ext cx="10515600" cy="4895809"/>
          </a:xfrm>
        </p:spPr>
        <p:txBody>
          <a:bodyPr>
            <a:noAutofit/>
          </a:bodyPr>
          <a:lstStyle/>
          <a:p>
            <a:r>
              <a:rPr lang="ru-RU" sz="1600" dirty="0"/>
              <a:t>умение программировать на </a:t>
            </a:r>
            <a:r>
              <a:rPr lang="en-US" sz="1600" dirty="0"/>
              <a:t>C++ (</a:t>
            </a:r>
            <a:r>
              <a:rPr lang="ru-RU" sz="1600" dirty="0"/>
              <a:t>спасибо, </a:t>
            </a:r>
            <a:r>
              <a:rPr lang="ru-RU" sz="1600" dirty="0" err="1"/>
              <a:t>Кэп</a:t>
            </a:r>
            <a:r>
              <a:rPr lang="ru-RU" sz="1600" dirty="0"/>
              <a:t>!)</a:t>
            </a:r>
          </a:p>
          <a:p>
            <a:r>
              <a:rPr lang="en-US" sz="1600" dirty="0"/>
              <a:t>laptop c </a:t>
            </a:r>
            <a:r>
              <a:rPr lang="ru-RU" sz="1600" dirty="0" err="1"/>
              <a:t>любои</a:t>
            </a:r>
            <a:r>
              <a:rPr lang="ru-RU" sz="1600" dirty="0"/>
              <a:t>̆ ОС</a:t>
            </a:r>
          </a:p>
          <a:p>
            <a:r>
              <a:rPr lang="ru-RU" sz="1600" dirty="0"/>
              <a:t>один из компиляторов: </a:t>
            </a:r>
          </a:p>
          <a:p>
            <a:pPr lvl="1"/>
            <a:r>
              <a:rPr lang="en-US" sz="1600" dirty="0"/>
              <a:t>Visual Studio &gt;= 2015</a:t>
            </a:r>
            <a:endParaRPr lang="ru-RU" sz="1600" dirty="0"/>
          </a:p>
          <a:p>
            <a:pPr lvl="1"/>
            <a:r>
              <a:rPr lang="en-US" sz="1600" dirty="0"/>
              <a:t>g++ &gt;= 5.4</a:t>
            </a:r>
            <a:endParaRPr lang="ru-RU" sz="1600" dirty="0"/>
          </a:p>
          <a:p>
            <a:pPr lvl="1"/>
            <a:r>
              <a:rPr lang="en-US" sz="1600" dirty="0"/>
              <a:t>clang++ &gt;= 3.9</a:t>
            </a:r>
            <a:endParaRPr lang="ru-RU" sz="1600" dirty="0"/>
          </a:p>
          <a:p>
            <a:pPr lvl="1"/>
            <a:r>
              <a:rPr lang="en-US" sz="1600" dirty="0" err="1"/>
              <a:t>xcode</a:t>
            </a:r>
            <a:r>
              <a:rPr lang="en-US" sz="1600" dirty="0"/>
              <a:t> &gt;= 8.0 </a:t>
            </a:r>
          </a:p>
          <a:p>
            <a:r>
              <a:rPr lang="en-US" sz="1600" dirty="0" err="1"/>
              <a:t>cmake</a:t>
            </a:r>
            <a:r>
              <a:rPr lang="en-US" sz="1600" dirty="0"/>
              <a:t> &gt;= 3.6 (</a:t>
            </a:r>
            <a:r>
              <a:rPr lang="ru-RU" sz="1600" dirty="0"/>
              <a:t>нужно понимать синтаксис </a:t>
            </a:r>
            <a:r>
              <a:rPr lang="en-US" sz="1600" dirty="0" err="1"/>
              <a:t>CMakeLists.txt</a:t>
            </a:r>
            <a:r>
              <a:rPr lang="en-US" sz="1600" dirty="0"/>
              <a:t>)</a:t>
            </a:r>
          </a:p>
          <a:p>
            <a:r>
              <a:rPr lang="en-US" sz="1600" dirty="0"/>
              <a:t>git &gt;= 2.10</a:t>
            </a:r>
          </a:p>
          <a:p>
            <a:r>
              <a:rPr lang="en-US" sz="1600" dirty="0"/>
              <a:t>python &gt;= 3.5</a:t>
            </a:r>
          </a:p>
          <a:p>
            <a:r>
              <a:rPr lang="en-US" sz="1600" dirty="0"/>
              <a:t>pip3 &gt;= 9.0 </a:t>
            </a:r>
          </a:p>
          <a:p>
            <a:r>
              <a:rPr lang="ru-RU" sz="1600" dirty="0"/>
              <a:t>учетная запись на </a:t>
            </a:r>
            <a:r>
              <a:rPr lang="en-US" sz="1600" dirty="0" err="1"/>
              <a:t>github.com</a:t>
            </a:r>
            <a:endParaRPr lang="en-US" sz="1600" dirty="0"/>
          </a:p>
          <a:p>
            <a:r>
              <a:rPr lang="ru-RU" sz="1600" dirty="0"/>
              <a:t>учетная запись на </a:t>
            </a:r>
            <a:r>
              <a:rPr lang="en-US" sz="1600" dirty="0" err="1"/>
              <a:t>travis-ci.org</a:t>
            </a:r>
            <a:r>
              <a:rPr lang="en-US" sz="1600" dirty="0"/>
              <a:t> (</a:t>
            </a:r>
            <a:r>
              <a:rPr lang="ru-RU" sz="1600" dirty="0"/>
              <a:t>привязанная к </a:t>
            </a:r>
            <a:r>
              <a:rPr lang="en-US" sz="1600" dirty="0" err="1"/>
              <a:t>github</a:t>
            </a:r>
            <a:r>
              <a:rPr lang="en-US" sz="1600" dirty="0"/>
              <a:t>)</a:t>
            </a:r>
          </a:p>
          <a:p>
            <a:r>
              <a:rPr lang="ru-RU" sz="1600" dirty="0"/>
              <a:t>учетная запись на </a:t>
            </a:r>
            <a:r>
              <a:rPr lang="en-US" sz="1600" dirty="0" err="1"/>
              <a:t>appveyor.com</a:t>
            </a:r>
            <a:r>
              <a:rPr lang="en-US" sz="1600" dirty="0"/>
              <a:t> (</a:t>
            </a:r>
            <a:r>
              <a:rPr lang="ru-RU" sz="1600" dirty="0"/>
              <a:t>привязанная к </a:t>
            </a:r>
            <a:r>
              <a:rPr lang="en-US" sz="1600" dirty="0" err="1"/>
              <a:t>github</a:t>
            </a:r>
            <a:r>
              <a:rPr lang="en-US" sz="1600" dirty="0"/>
              <a:t>)</a:t>
            </a:r>
          </a:p>
          <a:p>
            <a:r>
              <a:rPr lang="ru-RU" sz="1600" dirty="0"/>
              <a:t>учетная запись на </a:t>
            </a:r>
            <a:r>
              <a:rPr lang="en-US" sz="1600" dirty="0" err="1"/>
              <a:t>bintray.com</a:t>
            </a:r>
            <a:endParaRPr lang="en-US" sz="1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E8E72-E648-304A-8CEA-37B31E606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639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77D60-389B-284A-A33E-6450C5D6E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Репозиторий</a:t>
            </a:r>
            <a:r>
              <a:rPr lang="ru-RU" dirty="0"/>
              <a:t> с примерами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DA25F-18B2-AF4D-BFDB-2CEB6B6B6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git clone </a:t>
            </a:r>
            <a:r>
              <a:rPr lang="en-US" dirty="0">
                <a:hlinkClick r:id="rId2"/>
              </a:rPr>
              <a:t>https://github.com/sdukshis/ci-corehard.git</a:t>
            </a:r>
            <a:endParaRPr lang="en-US" dirty="0"/>
          </a:p>
          <a:p>
            <a:r>
              <a:rPr lang="en-US" dirty="0"/>
              <a:t>cd ci-</a:t>
            </a:r>
            <a:r>
              <a:rPr lang="en-US" dirty="0" err="1"/>
              <a:t>corehard</a:t>
            </a:r>
            <a:endParaRPr lang="en-US" dirty="0"/>
          </a:p>
          <a:p>
            <a:r>
              <a:rPr lang="en-US" dirty="0"/>
              <a:t>git tag</a:t>
            </a:r>
          </a:p>
          <a:p>
            <a:pPr lvl="1"/>
            <a:r>
              <a:rPr lang="en-US" dirty="0"/>
              <a:t>01_hello</a:t>
            </a:r>
          </a:p>
          <a:p>
            <a:pPr lvl="1"/>
            <a:r>
              <a:rPr lang="en-US" dirty="0"/>
              <a:t>02_simple_travis</a:t>
            </a:r>
          </a:p>
          <a:p>
            <a:pPr lvl="1"/>
            <a:r>
              <a:rPr lang="en-US" dirty="0"/>
              <a:t>03_conan_travis</a:t>
            </a:r>
          </a:p>
          <a:p>
            <a:pPr lvl="1"/>
            <a:r>
              <a:rPr lang="en-US" dirty="0"/>
              <a:t>04_multi_toolchains</a:t>
            </a:r>
          </a:p>
          <a:p>
            <a:pPr lvl="1"/>
            <a:r>
              <a:rPr lang="en-US" dirty="0"/>
              <a:t>05_osx_travis</a:t>
            </a:r>
          </a:p>
          <a:p>
            <a:pPr lvl="1"/>
            <a:r>
              <a:rPr lang="en-US" dirty="0"/>
              <a:t>06_appveyor</a:t>
            </a:r>
          </a:p>
          <a:p>
            <a:pPr lvl="1"/>
            <a:r>
              <a:rPr lang="en-US" dirty="0"/>
              <a:t>07_conan_package_tools</a:t>
            </a:r>
          </a:p>
          <a:p>
            <a:pPr lvl="1"/>
            <a:r>
              <a:rPr lang="en-US" dirty="0"/>
              <a:t>08_gitlab_ci</a:t>
            </a:r>
          </a:p>
          <a:p>
            <a:pPr lvl="1"/>
            <a:r>
              <a:rPr lang="en-US" dirty="0"/>
              <a:t>09_gitlab_conan_upload</a:t>
            </a:r>
            <a:endParaRPr lang="ru-RU" dirty="0"/>
          </a:p>
          <a:p>
            <a:r>
              <a:rPr lang="ru-RU" dirty="0"/>
              <a:t>Переключиться на первый шаг </a:t>
            </a:r>
            <a:r>
              <a:rPr lang="en-US" dirty="0"/>
              <a:t>git tag checkout 01_hello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587EF4-51E6-8044-A898-304083E59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769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32BAA-86AD-E442-B11B-FE3A268A8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Пишем </a:t>
            </a:r>
            <a:r>
              <a:rPr lang="en-US" dirty="0"/>
              <a:t>hello, world</a:t>
            </a:r>
            <a:br>
              <a:rPr lang="en-US" dirty="0"/>
            </a:br>
            <a:r>
              <a:rPr lang="en-US" sz="1800" dirty="0"/>
              <a:t>git checkout 01_hello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37C26-ED35-E54E-82AC-A68C374AE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sz="2000" dirty="0"/>
              <a:t>Создаем </a:t>
            </a:r>
            <a:r>
              <a:rPr lang="ru-RU" sz="2000" dirty="0" err="1"/>
              <a:t>репозитории</a:t>
            </a:r>
            <a:r>
              <a:rPr lang="ru-RU" sz="2000" dirty="0"/>
              <a:t>̆ на </a:t>
            </a:r>
            <a:r>
              <a:rPr lang="en-US" sz="2000" dirty="0" err="1"/>
              <a:t>github.com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ru-RU" sz="2000" dirty="0"/>
              <a:t>Клонируем его на машину разработчика</a:t>
            </a:r>
            <a:br>
              <a:rPr lang="ru-RU" sz="2000" dirty="0"/>
            </a:br>
            <a:r>
              <a:rPr lang="en-US" sz="2000" dirty="0"/>
              <a:t>git clone https://</a:t>
            </a:r>
            <a:r>
              <a:rPr lang="en-US" sz="2000" dirty="0" err="1"/>
              <a:t>github.com</a:t>
            </a:r>
            <a:r>
              <a:rPr lang="en-US" sz="2000" dirty="0"/>
              <a:t>/&lt;username&gt;/&lt;repo&gt;.git 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000" dirty="0"/>
              <a:t>Создаем структуру проекта</a:t>
            </a:r>
            <a:br>
              <a:rPr lang="en-US" sz="2000" dirty="0"/>
            </a:br>
            <a:r>
              <a:rPr lang="en-US" sz="1400" dirty="0"/>
              <a:t>hello/</a:t>
            </a:r>
            <a:br>
              <a:rPr lang="en-US" sz="1400" dirty="0"/>
            </a:br>
            <a:r>
              <a:rPr lang="en-US" sz="1400" dirty="0"/>
              <a:t>|-- </a:t>
            </a:r>
            <a:r>
              <a:rPr lang="en-US" sz="1400" dirty="0" err="1"/>
              <a:t>CMakeLists.txt</a:t>
            </a:r>
            <a:br>
              <a:rPr lang="en-US" sz="1400" dirty="0"/>
            </a:br>
            <a:r>
              <a:rPr lang="en-US" sz="1400" dirty="0"/>
              <a:t>|-- LICENSE</a:t>
            </a:r>
            <a:br>
              <a:rPr lang="en-US" sz="1400" dirty="0"/>
            </a:br>
            <a:r>
              <a:rPr lang="en-US" sz="1400" dirty="0"/>
              <a:t>|-- </a:t>
            </a:r>
            <a:r>
              <a:rPr lang="en-US" sz="1400" dirty="0" err="1"/>
              <a:t>README.md</a:t>
            </a:r>
            <a:br>
              <a:rPr lang="en-US" sz="1400" dirty="0"/>
            </a:br>
            <a:r>
              <a:rPr lang="en-US" sz="1400" dirty="0"/>
              <a:t>|-- </a:t>
            </a:r>
            <a:r>
              <a:rPr lang="en-US" sz="1400" dirty="0" err="1"/>
              <a:t>src</a:t>
            </a:r>
            <a:r>
              <a:rPr lang="en-US" sz="1400" dirty="0"/>
              <a:t> </a:t>
            </a:r>
            <a:br>
              <a:rPr lang="en-US" sz="1400" dirty="0"/>
            </a:br>
            <a:r>
              <a:rPr lang="en-US" sz="1400" dirty="0"/>
              <a:t>	|-- </a:t>
            </a:r>
            <a:r>
              <a:rPr lang="en-US" sz="1400" dirty="0" err="1"/>
              <a:t>hello.cpp</a:t>
            </a:r>
            <a:r>
              <a:rPr lang="en-US" sz="1400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400" dirty="0"/>
              <a:t>Пишем </a:t>
            </a:r>
            <a:r>
              <a:rPr lang="en-US" sz="1400" dirty="0" err="1"/>
              <a:t>hello.cpp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endParaRPr lang="en-US" sz="1800" dirty="0">
              <a:effectLst/>
            </a:endParaRPr>
          </a:p>
          <a:p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25A36-66C6-3040-9FAD-5E226CBED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679E5A-D7C8-7745-BCF7-46FFC7572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826" y="4862512"/>
            <a:ext cx="72390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478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4303D-BD39-4841-8E03-AA51AAF7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BB32E10-37CC-F74C-BA3E-60C6BFE25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Пишем </a:t>
            </a:r>
            <a:r>
              <a:rPr lang="en-US" dirty="0"/>
              <a:t>hello, world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795883-F81C-AB42-BE5D-C1EAC34CD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CMakeLists.txt</a:t>
            </a:r>
            <a:endParaRPr lang="en-US" dirty="0"/>
          </a:p>
          <a:p>
            <a:pPr marL="457200" lvl="1" indent="0">
              <a:buNone/>
            </a:pPr>
            <a:r>
              <a:rPr lang="en-US" sz="1600" dirty="0" err="1">
                <a:solidFill>
                  <a:srgbClr val="008F00"/>
                </a:solidFill>
                <a:effectLst/>
                <a:latin typeface="Courier" pitchFamily="2" charset="0"/>
              </a:rPr>
              <a:t>cmake_minimum_required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VERSION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3.0.0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FATAL_ERROR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>
                <a:solidFill>
                  <a:srgbClr val="008F00"/>
                </a:solidFill>
                <a:effectLst/>
                <a:latin typeface="Courier" pitchFamily="2" charset="0"/>
              </a:rPr>
              <a:t>project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hello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CXX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>
                <a:solidFill>
                  <a:srgbClr val="008F00"/>
                </a:solidFill>
                <a:effectLst/>
                <a:latin typeface="Courier" pitchFamily="2" charset="0"/>
              </a:rPr>
              <a:t>set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SRCS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    </a:t>
            </a:r>
            <a:r>
              <a:rPr lang="en-US" sz="1600" dirty="0" err="1">
                <a:solidFill>
                  <a:srgbClr val="C8352B"/>
                </a:solidFill>
                <a:effectLst/>
                <a:latin typeface="Courier" pitchFamily="2" charset="0"/>
              </a:rPr>
              <a:t>src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/</a:t>
            </a:r>
            <a:r>
              <a:rPr lang="en-US" sz="1600" dirty="0" err="1">
                <a:solidFill>
                  <a:srgbClr val="C8352B"/>
                </a:solidFill>
                <a:effectLst/>
                <a:latin typeface="Courier" pitchFamily="2" charset="0"/>
              </a:rPr>
              <a:t>hello.cpp</a:t>
            </a:r>
            <a:endParaRPr lang="en-US" sz="1600" dirty="0">
              <a:solidFill>
                <a:srgbClr val="C8352B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>
                <a:effectLst/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sz="1600" dirty="0" err="1">
                <a:solidFill>
                  <a:srgbClr val="008F00"/>
                </a:solidFill>
                <a:effectLst/>
                <a:latin typeface="Courier" pitchFamily="2" charset="0"/>
              </a:rPr>
              <a:t>add_executable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PROJECT_NAME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SRCS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 err="1">
                <a:solidFill>
                  <a:srgbClr val="008F00"/>
                </a:solidFill>
                <a:effectLst/>
                <a:latin typeface="Courier" pitchFamily="2" charset="0"/>
              </a:rPr>
              <a:t>set_property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TARGET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PROJECT_NAME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PROPERTY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CXX_STANDARD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14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solidFill>
                <a:srgbClr val="C8352B"/>
              </a:solidFill>
              <a:effectLst/>
              <a:latin typeface="Courier" pitchFamily="2" charset="0"/>
            </a:endParaRPr>
          </a:p>
          <a:p>
            <a:r>
              <a:rPr lang="ru-RU" dirty="0"/>
              <a:t>Собираем</a:t>
            </a:r>
          </a:p>
          <a:p>
            <a:pPr lvl="1"/>
            <a:r>
              <a:rPr lang="en-US" sz="2000" dirty="0" err="1"/>
              <a:t>mkdir</a:t>
            </a:r>
            <a:r>
              <a:rPr lang="en-US" sz="2000" dirty="0"/>
              <a:t> build &amp;&amp; cd build</a:t>
            </a:r>
            <a:endParaRPr lang="ru-RU" sz="2000" dirty="0"/>
          </a:p>
          <a:p>
            <a:pPr lvl="1"/>
            <a:r>
              <a:rPr lang="en-US" sz="2000" dirty="0" err="1"/>
              <a:t>cmake</a:t>
            </a:r>
            <a:r>
              <a:rPr lang="en-US" sz="2000" dirty="0"/>
              <a:t> ..</a:t>
            </a:r>
            <a:endParaRPr lang="ru-RU" sz="2000" dirty="0"/>
          </a:p>
          <a:p>
            <a:pPr lvl="1"/>
            <a:r>
              <a:rPr lang="en-US" sz="2000" dirty="0" err="1"/>
              <a:t>cmake</a:t>
            </a:r>
            <a:r>
              <a:rPr lang="en-US" sz="2000" dirty="0"/>
              <a:t> --build . </a:t>
            </a:r>
            <a:endParaRPr lang="ru-RU" sz="2000" dirty="0"/>
          </a:p>
          <a:p>
            <a:pPr lvl="1"/>
            <a:r>
              <a:rPr lang="en-US" sz="2000" dirty="0"/>
              <a:t>./hello </a:t>
            </a:r>
            <a:endParaRPr lang="en-US" sz="2000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041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BEA1C-0A2C-6D42-95C5-FCFE9DE89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Подключаем </a:t>
            </a:r>
            <a:r>
              <a:rPr lang="en-US" dirty="0" err="1"/>
              <a:t>TravisCI</a:t>
            </a:r>
            <a:br>
              <a:rPr lang="en-US" dirty="0"/>
            </a:br>
            <a:r>
              <a:rPr lang="en-US" sz="2000" dirty="0"/>
              <a:t>git checkout 02_simple_travis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E2C13-AC58-874D-8E57-15EE61BA3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sz="1600" dirty="0"/>
              <a:t>Регистрируемся на </a:t>
            </a:r>
            <a:r>
              <a:rPr lang="en-US" sz="1600" dirty="0" err="1"/>
              <a:t>travis-ci.org</a:t>
            </a:r>
            <a:r>
              <a:rPr lang="en-US" sz="1600" dirty="0"/>
              <a:t> </a:t>
            </a:r>
            <a:endParaRPr lang="en-US" sz="1600" dirty="0">
              <a:effectLst/>
            </a:endParaRPr>
          </a:p>
          <a:p>
            <a:r>
              <a:rPr lang="ru-RU" sz="1600" dirty="0"/>
              <a:t>Подключаем к </a:t>
            </a:r>
            <a:r>
              <a:rPr lang="ru-RU" sz="1600" dirty="0" err="1"/>
              <a:t>репозиторию</a:t>
            </a:r>
            <a:r>
              <a:rPr lang="ru-RU" sz="1600" dirty="0"/>
              <a:t> сборку на </a:t>
            </a:r>
            <a:r>
              <a:rPr lang="en-US" sz="1600" dirty="0" err="1"/>
              <a:t>travis</a:t>
            </a:r>
            <a:r>
              <a:rPr lang="en-US" sz="1600" dirty="0"/>
              <a:t> </a:t>
            </a:r>
            <a:endParaRPr lang="en-US" sz="1600" dirty="0">
              <a:effectLst/>
            </a:endParaRPr>
          </a:p>
          <a:p>
            <a:r>
              <a:rPr lang="ru-RU" sz="1600" dirty="0"/>
              <a:t>Добавляем .</a:t>
            </a:r>
            <a:r>
              <a:rPr lang="en-US" sz="1600" dirty="0" err="1"/>
              <a:t>travis.yml</a:t>
            </a:r>
            <a:r>
              <a:rPr lang="en-US" sz="1600" dirty="0"/>
              <a:t> </a:t>
            </a:r>
            <a:endParaRPr lang="en-US" sz="1600" dirty="0">
              <a:effectLst/>
            </a:endParaRPr>
          </a:p>
          <a:p>
            <a:pPr marL="457200" lvl="1" indent="0">
              <a:buNone/>
            </a:pPr>
            <a:r>
              <a:rPr lang="en-US" sz="1400" dirty="0"/>
              <a:t>language: </a:t>
            </a:r>
            <a:r>
              <a:rPr lang="en-US" sz="1400" dirty="0" err="1"/>
              <a:t>cpp</a:t>
            </a:r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  <a:p>
            <a:pPr marL="457200" lvl="1" indent="0">
              <a:buNone/>
            </a:pPr>
            <a:r>
              <a:rPr lang="en-US" sz="1400" dirty="0"/>
              <a:t>script:</a:t>
            </a:r>
          </a:p>
          <a:p>
            <a:pPr marL="457200" lvl="1" indent="0">
              <a:buNone/>
            </a:pPr>
            <a:r>
              <a:rPr lang="en-US" sz="1400" dirty="0"/>
              <a:t>  - </a:t>
            </a:r>
            <a:r>
              <a:rPr lang="en-US" sz="1400" dirty="0" err="1"/>
              <a:t>mkdir</a:t>
            </a:r>
            <a:r>
              <a:rPr lang="en-US" sz="1400" dirty="0"/>
              <a:t> build &amp;&amp; cd build</a:t>
            </a:r>
          </a:p>
          <a:p>
            <a:pPr marL="457200" lvl="1" indent="0">
              <a:buNone/>
            </a:pPr>
            <a:r>
              <a:rPr lang="en-US" sz="1400" dirty="0"/>
              <a:t>  - </a:t>
            </a:r>
            <a:r>
              <a:rPr lang="en-US" sz="1400" dirty="0" err="1"/>
              <a:t>cmake</a:t>
            </a:r>
            <a:r>
              <a:rPr lang="en-US" sz="1400" dirty="0"/>
              <a:t> ..</a:t>
            </a:r>
          </a:p>
          <a:p>
            <a:pPr marL="457200" lvl="1" indent="0">
              <a:buNone/>
            </a:pPr>
            <a:r>
              <a:rPr lang="en-US" sz="1400" dirty="0"/>
              <a:t>  - </a:t>
            </a:r>
            <a:r>
              <a:rPr lang="en-US" sz="1400" dirty="0" err="1"/>
              <a:t>cmake</a:t>
            </a:r>
            <a:r>
              <a:rPr lang="en-US" sz="1400" dirty="0"/>
              <a:t> --build .</a:t>
            </a:r>
          </a:p>
          <a:p>
            <a:pPr marL="457200" lvl="1" indent="0">
              <a:buNone/>
            </a:pPr>
            <a:r>
              <a:rPr lang="en-US" sz="1400" dirty="0"/>
              <a:t>  - ./hello</a:t>
            </a:r>
          </a:p>
          <a:p>
            <a:r>
              <a:rPr lang="ru-RU" sz="1600" dirty="0"/>
              <a:t>Добавляем ссылку на бедж в </a:t>
            </a:r>
            <a:r>
              <a:rPr lang="en-US" sz="1600" dirty="0" err="1"/>
              <a:t>README.md</a:t>
            </a:r>
            <a:endParaRPr lang="en-US" sz="1600" dirty="0"/>
          </a:p>
          <a:p>
            <a:r>
              <a:rPr lang="ru-RU" sz="1600" dirty="0"/>
              <a:t>Фиксируем изменения</a:t>
            </a:r>
            <a:endParaRPr lang="en-US" sz="1600" dirty="0"/>
          </a:p>
          <a:p>
            <a:pPr lvl="1"/>
            <a:r>
              <a:rPr lang="en-US" sz="1400" dirty="0"/>
              <a:t>git add .</a:t>
            </a:r>
          </a:p>
          <a:p>
            <a:pPr lvl="1"/>
            <a:r>
              <a:rPr lang="en-US" sz="1400" dirty="0"/>
              <a:t>git commit –</a:t>
            </a:r>
            <a:r>
              <a:rPr lang="en-US" sz="1400" dirty="0" err="1"/>
              <a:t>am”Initial</a:t>
            </a:r>
            <a:r>
              <a:rPr lang="en-US" sz="1400" dirty="0"/>
              <a:t> commit”</a:t>
            </a:r>
          </a:p>
          <a:p>
            <a:r>
              <a:rPr lang="ru-RU" sz="1600" dirty="0"/>
              <a:t>Отправляем изменения на </a:t>
            </a:r>
            <a:r>
              <a:rPr lang="en-US" sz="1600" dirty="0" err="1"/>
              <a:t>github</a:t>
            </a:r>
            <a:endParaRPr lang="en-US" sz="1600" dirty="0"/>
          </a:p>
          <a:p>
            <a:pPr lvl="1"/>
            <a:r>
              <a:rPr lang="en-US" sz="1400" dirty="0"/>
              <a:t>git push origin master</a:t>
            </a:r>
          </a:p>
          <a:p>
            <a:r>
              <a:rPr lang="ru-RU" sz="1600" dirty="0"/>
              <a:t>Смотрим результаты сборки на </a:t>
            </a:r>
            <a:r>
              <a:rPr lang="en-US" sz="1600" dirty="0" err="1"/>
              <a:t>travis-ci.org</a:t>
            </a:r>
            <a:r>
              <a:rPr lang="en-US" sz="1600" dirty="0"/>
              <a:t> </a:t>
            </a:r>
            <a:endParaRPr lang="en-US" sz="1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E44AD-8C1B-704F-A5AE-EE7527D8E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85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409B939-C436-2B4A-AEE9-1696BE72F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Успех!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F89FE-3AD7-5E46-A7B7-485734D5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15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329E89-8782-F241-A0AF-B5C11420D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8908"/>
            <a:ext cx="12192000" cy="449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835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C87B9-37ED-B441-972B-B3F377158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Добавляем зависимости с </a:t>
            </a:r>
            <a:r>
              <a:rPr lang="en-US" dirty="0" err="1"/>
              <a:t>conan</a:t>
            </a:r>
            <a:br>
              <a:rPr lang="ru-RU" dirty="0"/>
            </a:br>
            <a:r>
              <a:rPr lang="en-US" sz="1800" dirty="0"/>
              <a:t>git checkout 03_conan_travis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2D659-0E86-9849-8CAC-36C812DF5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Устанавливаем  </a:t>
            </a:r>
            <a:r>
              <a:rPr lang="en-US" dirty="0" err="1"/>
              <a:t>conan</a:t>
            </a:r>
            <a:endParaRPr lang="en-US" dirty="0"/>
          </a:p>
          <a:p>
            <a:pPr lvl="1"/>
            <a:r>
              <a:rPr lang="en-US" dirty="0"/>
              <a:t>Windows – C:\Python&lt;…&gt;\Scripts\pip install </a:t>
            </a:r>
            <a:r>
              <a:rPr lang="en-US" dirty="0" err="1"/>
              <a:t>conan</a:t>
            </a:r>
            <a:endParaRPr lang="en-US" dirty="0"/>
          </a:p>
          <a:p>
            <a:pPr lvl="1"/>
            <a:r>
              <a:rPr lang="en-US" dirty="0"/>
              <a:t>MacOS &amp; Linux – pip3 install </a:t>
            </a:r>
            <a:r>
              <a:rPr lang="en-US" dirty="0" err="1"/>
              <a:t>conan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Пишем </a:t>
            </a:r>
            <a:r>
              <a:rPr lang="en-US" dirty="0" err="1"/>
              <a:t>conanfile.txt</a:t>
            </a:r>
            <a:endParaRPr lang="en-US" dirty="0"/>
          </a:p>
          <a:p>
            <a:pPr marL="914400" lvl="2" indent="0">
              <a:buNone/>
            </a:pPr>
            <a:r>
              <a:rPr lang="en-US" sz="1800" dirty="0"/>
              <a:t>[requires]</a:t>
            </a:r>
          </a:p>
          <a:p>
            <a:pPr marL="914400" lvl="2" indent="0">
              <a:buNone/>
            </a:pPr>
            <a:r>
              <a:rPr lang="en-US" sz="1800" dirty="0" err="1"/>
              <a:t>gtest</a:t>
            </a:r>
            <a:r>
              <a:rPr lang="en-US" sz="1800" dirty="0"/>
              <a:t>/1.8.1@bincrafters/stable</a:t>
            </a:r>
          </a:p>
          <a:p>
            <a:pPr marL="914400" lvl="2" indent="0">
              <a:buNone/>
            </a:pPr>
            <a:endParaRPr lang="en-US" sz="1800" dirty="0"/>
          </a:p>
          <a:p>
            <a:pPr marL="914400" lvl="2" indent="0">
              <a:buNone/>
            </a:pPr>
            <a:r>
              <a:rPr lang="en-US" sz="1800" dirty="0"/>
              <a:t>[generators]</a:t>
            </a:r>
          </a:p>
          <a:p>
            <a:pPr marL="914400" lvl="2" indent="0">
              <a:buNone/>
            </a:pPr>
            <a:r>
              <a:rPr lang="en-US" sz="1800" dirty="0" err="1"/>
              <a:t>cmake</a:t>
            </a:r>
            <a:endParaRPr lang="en-US" sz="1800" dirty="0"/>
          </a:p>
          <a:p>
            <a:pPr marL="342900" indent="-342900">
              <a:buFont typeface="+mj-lt"/>
              <a:buAutoNum type="arabicPeriod"/>
            </a:pPr>
            <a:r>
              <a:rPr lang="ru-RU" sz="2600" dirty="0"/>
              <a:t>Подключаем к </a:t>
            </a:r>
            <a:r>
              <a:rPr lang="en-US" sz="2600" dirty="0" err="1"/>
              <a:t>CMakeLists.txt</a:t>
            </a:r>
            <a:endParaRPr lang="en-US" sz="2600" dirty="0"/>
          </a:p>
          <a:p>
            <a:pPr marL="914400" lvl="2" indent="0">
              <a:buNone/>
            </a:pPr>
            <a:r>
              <a:rPr lang="en-US" sz="1900" dirty="0"/>
              <a:t>project(hello CXX)</a:t>
            </a:r>
          </a:p>
          <a:p>
            <a:pPr marL="914400" lvl="2" indent="0">
              <a:buNone/>
            </a:pPr>
            <a:endParaRPr lang="en-US" sz="1900" dirty="0"/>
          </a:p>
          <a:p>
            <a:pPr marL="914400" lvl="2" indent="0">
              <a:buNone/>
            </a:pPr>
            <a:r>
              <a:rPr lang="en-US" sz="1900" dirty="0"/>
              <a:t>include(${CMAKE_BINARY_DIR}/</a:t>
            </a:r>
            <a:r>
              <a:rPr lang="en-US" sz="1900" dirty="0" err="1"/>
              <a:t>conanbuildinfo.cmake</a:t>
            </a:r>
            <a:r>
              <a:rPr lang="en-US" sz="1900" dirty="0"/>
              <a:t>)</a:t>
            </a:r>
          </a:p>
          <a:p>
            <a:pPr marL="914400" lvl="2" indent="0">
              <a:buNone/>
            </a:pPr>
            <a:r>
              <a:rPr lang="en-US" sz="1900" dirty="0" err="1"/>
              <a:t>conan_basic_setup</a:t>
            </a:r>
            <a:r>
              <a:rPr lang="en-US" sz="1900" dirty="0"/>
              <a:t>()</a:t>
            </a:r>
          </a:p>
          <a:p>
            <a:pPr marL="914400" lvl="2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01DB7-A344-2349-92F0-599B31384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487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B62A9-CEBE-ED4E-ADA5-751233F24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Пишем тесты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3B1EB-1471-E143-BA26-A95165030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/>
              <a:t>Новая структура каталогов</a:t>
            </a:r>
          </a:p>
          <a:p>
            <a:pPr marL="457200" lvl="1" indent="0">
              <a:buNone/>
            </a:pPr>
            <a:r>
              <a:rPr lang="en-US" dirty="0"/>
              <a:t>.</a:t>
            </a:r>
          </a:p>
          <a:p>
            <a:pPr marL="457200" lvl="1" indent="0">
              <a:buNone/>
            </a:pPr>
            <a:r>
              <a:rPr lang="en-US" dirty="0"/>
              <a:t>├── </a:t>
            </a:r>
            <a:r>
              <a:rPr lang="en-US" dirty="0" err="1"/>
              <a:t>CMakeLists.txt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├── LICENSE</a:t>
            </a:r>
          </a:p>
          <a:p>
            <a:pPr marL="457200" lvl="1" indent="0">
              <a:buNone/>
            </a:pPr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├── </a:t>
            </a:r>
            <a:r>
              <a:rPr lang="en-US" dirty="0" err="1"/>
              <a:t>conanfile.txt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├── </a:t>
            </a:r>
            <a:r>
              <a:rPr lang="en-US" dirty="0" err="1"/>
              <a:t>fmt.sh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├── include</a:t>
            </a:r>
          </a:p>
          <a:p>
            <a:pPr marL="457200" lvl="1" indent="0">
              <a:buNone/>
            </a:pPr>
            <a:r>
              <a:rPr lang="en-US" dirty="0"/>
              <a:t> │   └── hello</a:t>
            </a:r>
          </a:p>
          <a:p>
            <a:pPr marL="457200" lvl="1" indent="0">
              <a:buNone/>
            </a:pPr>
            <a:r>
              <a:rPr lang="en-US" dirty="0"/>
              <a:t> │       └── </a:t>
            </a:r>
            <a:r>
              <a:rPr lang="en-US" dirty="0" err="1"/>
              <a:t>hello.h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├── </a:t>
            </a:r>
            <a:r>
              <a:rPr lang="en-US" dirty="0" err="1"/>
              <a:t>src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│   ├── </a:t>
            </a:r>
            <a:r>
              <a:rPr lang="en-US" dirty="0" err="1"/>
              <a:t>hello.cpp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│    └── </a:t>
            </a:r>
            <a:r>
              <a:rPr lang="en-US" dirty="0" err="1"/>
              <a:t>main.cpp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└── tests</a:t>
            </a:r>
          </a:p>
          <a:p>
            <a:pPr marL="457200" lvl="1" indent="0">
              <a:buNone/>
            </a:pPr>
            <a:r>
              <a:rPr lang="en-US" dirty="0"/>
              <a:t>     └── </a:t>
            </a:r>
            <a:r>
              <a:rPr lang="en-US" dirty="0" err="1"/>
              <a:t>test_hello.cpp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7FA21-3821-534F-934A-6E3746F9F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066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4E298-5D06-7745-9A62-8BF71223D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Пишем тесты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B94E7-BA45-AE41-9F89-D2FBBF277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hello.h</a:t>
            </a:r>
            <a:endParaRPr lang="en-US" dirty="0"/>
          </a:p>
          <a:p>
            <a:pPr marL="457200" lvl="1" indent="0">
              <a:buNone/>
            </a:pPr>
            <a:r>
              <a:rPr lang="en-US" sz="1900" dirty="0">
                <a:solidFill>
                  <a:srgbClr val="C98C00"/>
                </a:solidFill>
                <a:effectLst/>
                <a:latin typeface="Courier" pitchFamily="2" charset="0"/>
              </a:rPr>
              <a:t>#pragma once</a:t>
            </a:r>
          </a:p>
          <a:p>
            <a:pPr marL="457200" lvl="1" indent="0">
              <a:buNone/>
            </a:pPr>
            <a:br>
              <a:rPr lang="en-US" sz="1900" dirty="0">
                <a:effectLst/>
                <a:latin typeface="Courier" pitchFamily="2" charset="0"/>
              </a:rPr>
            </a:br>
            <a:endParaRPr lang="en-US" sz="1900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900" dirty="0">
                <a:solidFill>
                  <a:srgbClr val="C98C00"/>
                </a:solidFill>
                <a:effectLst/>
                <a:latin typeface="Courier" pitchFamily="2" charset="0"/>
              </a:rPr>
              <a:t>#include &lt;</a:t>
            </a:r>
            <a:r>
              <a:rPr lang="en-US" sz="1900" dirty="0" err="1">
                <a:solidFill>
                  <a:srgbClr val="C98C00"/>
                </a:solidFill>
                <a:effectLst/>
                <a:latin typeface="Courier" pitchFamily="2" charset="0"/>
              </a:rPr>
              <a:t>ostream</a:t>
            </a:r>
            <a:r>
              <a:rPr lang="en-US" sz="1900" dirty="0">
                <a:solidFill>
                  <a:srgbClr val="C98C00"/>
                </a:solidFill>
                <a:effectLst/>
                <a:latin typeface="Courier" pitchFamily="2" charset="0"/>
              </a:rPr>
              <a:t>&gt;</a:t>
            </a:r>
          </a:p>
          <a:p>
            <a:pPr marL="457200" lvl="1" indent="0">
              <a:buNone/>
            </a:pPr>
            <a:br>
              <a:rPr lang="en-US" sz="1900" dirty="0">
                <a:effectLst/>
                <a:latin typeface="Courier" pitchFamily="2" charset="0"/>
              </a:rPr>
            </a:br>
            <a:endParaRPr lang="en-US" sz="1900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900" dirty="0">
                <a:effectLst/>
                <a:latin typeface="Courier" pitchFamily="2" charset="0"/>
              </a:rPr>
              <a:t>namespace hello {</a:t>
            </a:r>
          </a:p>
          <a:p>
            <a:pPr marL="457200" lvl="1" indent="0">
              <a:buNone/>
            </a:pPr>
            <a:br>
              <a:rPr lang="en-US" sz="1900" dirty="0">
                <a:effectLst/>
                <a:latin typeface="Courier" pitchFamily="2" charset="0"/>
              </a:rPr>
            </a:br>
            <a:endParaRPr lang="en-US" sz="1900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900" dirty="0" err="1">
                <a:effectLst/>
                <a:latin typeface="Courier" pitchFamily="2" charset="0"/>
              </a:rPr>
              <a:t>std</a:t>
            </a:r>
            <a:r>
              <a:rPr lang="en-US" sz="1900" dirty="0">
                <a:solidFill>
                  <a:srgbClr val="797979"/>
                </a:solidFill>
                <a:effectLst/>
                <a:latin typeface="Courier" pitchFamily="2" charset="0"/>
              </a:rPr>
              <a:t>::</a:t>
            </a:r>
            <a:r>
              <a:rPr lang="en-US" sz="1900" dirty="0" err="1">
                <a:effectLst/>
                <a:latin typeface="Courier" pitchFamily="2" charset="0"/>
              </a:rPr>
              <a:t>ostream</a:t>
            </a:r>
            <a:r>
              <a:rPr lang="en-US" sz="1900" dirty="0">
                <a:solidFill>
                  <a:srgbClr val="797979"/>
                </a:solidFill>
                <a:effectLst/>
                <a:latin typeface="Courier" pitchFamily="2" charset="0"/>
              </a:rPr>
              <a:t>&amp;</a:t>
            </a:r>
            <a:r>
              <a:rPr lang="en-US" sz="1900" dirty="0">
                <a:effectLst/>
                <a:latin typeface="Courier" pitchFamily="2" charset="0"/>
              </a:rPr>
              <a:t> greetings(</a:t>
            </a:r>
            <a:r>
              <a:rPr lang="en-US" sz="1900" dirty="0" err="1">
                <a:effectLst/>
                <a:latin typeface="Courier" pitchFamily="2" charset="0"/>
              </a:rPr>
              <a:t>std</a:t>
            </a:r>
            <a:r>
              <a:rPr lang="en-US" sz="1900" dirty="0">
                <a:solidFill>
                  <a:srgbClr val="797979"/>
                </a:solidFill>
                <a:effectLst/>
                <a:latin typeface="Courier" pitchFamily="2" charset="0"/>
              </a:rPr>
              <a:t>::</a:t>
            </a:r>
            <a:r>
              <a:rPr lang="en-US" sz="1900" dirty="0" err="1">
                <a:effectLst/>
                <a:latin typeface="Courier" pitchFamily="2" charset="0"/>
              </a:rPr>
              <a:t>ostream</a:t>
            </a:r>
            <a:r>
              <a:rPr lang="en-US" sz="1900" dirty="0">
                <a:solidFill>
                  <a:srgbClr val="797979"/>
                </a:solidFill>
                <a:effectLst/>
                <a:latin typeface="Courier" pitchFamily="2" charset="0"/>
              </a:rPr>
              <a:t>&amp;</a:t>
            </a:r>
            <a:r>
              <a:rPr lang="en-US" sz="1900" dirty="0">
                <a:effectLst/>
                <a:latin typeface="Courier" pitchFamily="2" charset="0"/>
              </a:rPr>
              <a:t>);</a:t>
            </a:r>
          </a:p>
          <a:p>
            <a:pPr marL="457200" lvl="1" indent="0">
              <a:buNone/>
            </a:pPr>
            <a:br>
              <a:rPr lang="en-US" sz="1900" dirty="0">
                <a:effectLst/>
                <a:latin typeface="Courier" pitchFamily="2" charset="0"/>
              </a:rPr>
            </a:br>
            <a:endParaRPr lang="en-US" sz="1900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900" dirty="0">
                <a:effectLst/>
                <a:latin typeface="Courier" pitchFamily="2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51473-B302-3F40-BCC2-03BA32731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760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152A-84E6-A043-A595-65A0BCC75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Пишем тесты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6722-0D07-4B46-B60B-BD811BF88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hello.cpp</a:t>
            </a:r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C98C00"/>
                </a:solidFill>
                <a:effectLst/>
                <a:latin typeface="Courier" pitchFamily="2" charset="0"/>
              </a:rPr>
              <a:t>#include &lt;hello/</a:t>
            </a:r>
            <a:r>
              <a:rPr lang="en-US" dirty="0" err="1">
                <a:solidFill>
                  <a:srgbClr val="C98C00"/>
                </a:solidFill>
                <a:effectLst/>
                <a:latin typeface="Courier" pitchFamily="2" charset="0"/>
              </a:rPr>
              <a:t>hello.h</a:t>
            </a:r>
            <a:r>
              <a:rPr lang="en-US" dirty="0">
                <a:solidFill>
                  <a:srgbClr val="C98C00"/>
                </a:solidFill>
                <a:effectLst/>
                <a:latin typeface="Courier" pitchFamily="2" charset="0"/>
              </a:rPr>
              <a:t>&gt;</a:t>
            </a:r>
          </a:p>
          <a:p>
            <a:pPr marL="457200" lvl="1" indent="0">
              <a:buNone/>
            </a:pPr>
            <a:br>
              <a:rPr lang="en-US" dirty="0">
                <a:effectLst/>
                <a:latin typeface="Courier" pitchFamily="2" charset="0"/>
              </a:rPr>
            </a:b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b="1" dirty="0">
                <a:solidFill>
                  <a:srgbClr val="008F00"/>
                </a:solidFill>
                <a:effectLst/>
                <a:latin typeface="Courier" pitchFamily="2" charset="0"/>
              </a:rPr>
              <a:t>namespace</a:t>
            </a:r>
            <a:r>
              <a:rPr lang="en-US" dirty="0">
                <a:solidFill>
                  <a:srgbClr val="000000"/>
                </a:solidFill>
                <a:effectLst/>
                <a:latin typeface="Courier" pitchFamily="2" charset="0"/>
              </a:rPr>
              <a:t> hello {</a:t>
            </a:r>
            <a:endParaRPr lang="en-US" dirty="0">
              <a:solidFill>
                <a:srgbClr val="008F00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br>
              <a:rPr lang="en-US" dirty="0">
                <a:effectLst/>
                <a:latin typeface="Courier" pitchFamily="2" charset="0"/>
              </a:rPr>
            </a:b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 err="1">
                <a:effectLst/>
                <a:latin typeface="Courier" pitchFamily="2" charset="0"/>
              </a:rPr>
              <a:t>std</a:t>
            </a:r>
            <a:r>
              <a:rPr lang="en-US" dirty="0">
                <a:solidFill>
                  <a:srgbClr val="797979"/>
                </a:solidFill>
                <a:effectLst/>
                <a:latin typeface="Courier" pitchFamily="2" charset="0"/>
              </a:rPr>
              <a:t>::</a:t>
            </a:r>
            <a:r>
              <a:rPr lang="en-US" dirty="0" err="1">
                <a:effectLst/>
                <a:latin typeface="Courier" pitchFamily="2" charset="0"/>
              </a:rPr>
              <a:t>ostream</a:t>
            </a:r>
            <a:r>
              <a:rPr lang="en-US" dirty="0">
                <a:solidFill>
                  <a:srgbClr val="797979"/>
                </a:solidFill>
                <a:effectLst/>
                <a:latin typeface="Courier" pitchFamily="2" charset="0"/>
              </a:rPr>
              <a:t>&amp;</a:t>
            </a:r>
            <a:r>
              <a:rPr lang="en-US" dirty="0">
                <a:effectLst/>
                <a:latin typeface="Courier" pitchFamily="2" charset="0"/>
              </a:rPr>
              <a:t> greetings(</a:t>
            </a:r>
            <a:r>
              <a:rPr lang="en-US" dirty="0" err="1">
                <a:effectLst/>
                <a:latin typeface="Courier" pitchFamily="2" charset="0"/>
              </a:rPr>
              <a:t>std</a:t>
            </a:r>
            <a:r>
              <a:rPr lang="en-US" dirty="0">
                <a:solidFill>
                  <a:srgbClr val="797979"/>
                </a:solidFill>
                <a:effectLst/>
                <a:latin typeface="Courier" pitchFamily="2" charset="0"/>
              </a:rPr>
              <a:t>::</a:t>
            </a:r>
            <a:r>
              <a:rPr lang="en-US" dirty="0" err="1">
                <a:effectLst/>
                <a:latin typeface="Courier" pitchFamily="2" charset="0"/>
              </a:rPr>
              <a:t>ostream</a:t>
            </a:r>
            <a:r>
              <a:rPr lang="en-US" dirty="0">
                <a:solidFill>
                  <a:srgbClr val="797979"/>
                </a:solidFill>
                <a:effectLst/>
                <a:latin typeface="Courier" pitchFamily="2" charset="0"/>
              </a:rPr>
              <a:t>&amp;</a:t>
            </a:r>
            <a:r>
              <a:rPr lang="en-US" dirty="0">
                <a:effectLst/>
                <a:latin typeface="Courier" pitchFamily="2" charset="0"/>
              </a:rPr>
              <a:t> stream) {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ourier" pitchFamily="2" charset="0"/>
              </a:rPr>
              <a:t>    </a:t>
            </a:r>
            <a:r>
              <a:rPr lang="en-US" b="1" dirty="0">
                <a:solidFill>
                  <a:srgbClr val="008F00"/>
                </a:solidFill>
                <a:effectLst/>
                <a:latin typeface="Courier" pitchFamily="2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ourier" pitchFamily="2" charset="0"/>
              </a:rPr>
              <a:t> stream </a:t>
            </a:r>
            <a:r>
              <a:rPr lang="en-US" dirty="0">
                <a:solidFill>
                  <a:srgbClr val="797979"/>
                </a:solidFill>
                <a:effectLst/>
                <a:latin typeface="Courier" pitchFamily="2" charset="0"/>
              </a:rPr>
              <a:t>&lt;&lt;</a:t>
            </a:r>
            <a:r>
              <a:rPr lang="en-US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dirty="0">
                <a:solidFill>
                  <a:srgbClr val="C8352B"/>
                </a:solidFill>
                <a:effectLst/>
                <a:latin typeface="Courier" pitchFamily="2" charset="0"/>
              </a:rPr>
              <a:t>"Hello, </a:t>
            </a:r>
            <a:r>
              <a:rPr lang="en-US" dirty="0" err="1">
                <a:solidFill>
                  <a:srgbClr val="C8352B"/>
                </a:solidFill>
                <a:effectLst/>
                <a:latin typeface="Courier" pitchFamily="2" charset="0"/>
              </a:rPr>
              <a:t>corehard</a:t>
            </a:r>
            <a:r>
              <a:rPr lang="en-US" dirty="0">
                <a:solidFill>
                  <a:srgbClr val="C8352B"/>
                </a:solidFill>
                <a:effectLst/>
                <a:latin typeface="Courier" pitchFamily="2" charset="0"/>
              </a:rPr>
              <a:t>"</a:t>
            </a:r>
            <a:r>
              <a:rPr lang="en-US" dirty="0">
                <a:solidFill>
                  <a:srgbClr val="000000"/>
                </a:solidFill>
                <a:effectLst/>
                <a:latin typeface="Courier" pitchFamily="2" charset="0"/>
              </a:rPr>
              <a:t>;</a:t>
            </a:r>
            <a:endParaRPr lang="en-US" dirty="0">
              <a:solidFill>
                <a:srgbClr val="C8352B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}</a:t>
            </a:r>
          </a:p>
          <a:p>
            <a:pPr marL="457200" lvl="1" indent="0">
              <a:buNone/>
            </a:pPr>
            <a:br>
              <a:rPr lang="en-US" dirty="0">
                <a:effectLst/>
                <a:latin typeface="Courier" pitchFamily="2" charset="0"/>
              </a:rPr>
            </a:b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D4736-8D8E-2447-AA35-11874A98C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15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C10A5-BFB0-1744-85A3-94AE53F1C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823" y="2752065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Зачем мы здесь?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E398E-E15F-FC41-8437-6687E7C98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4586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152A-84E6-A043-A595-65A0BCC75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Пишем тесты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6722-0D07-4B46-B60B-BD811BF88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hello.cpp</a:t>
            </a:r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C98C00"/>
                </a:solidFill>
                <a:effectLst/>
                <a:latin typeface="Courier" pitchFamily="2" charset="0"/>
              </a:rPr>
              <a:t>#include &lt;</a:t>
            </a:r>
            <a:r>
              <a:rPr lang="en-US" dirty="0" err="1">
                <a:solidFill>
                  <a:srgbClr val="C98C00"/>
                </a:solidFill>
                <a:effectLst/>
                <a:latin typeface="Courier" pitchFamily="2" charset="0"/>
              </a:rPr>
              <a:t>sstream</a:t>
            </a:r>
            <a:r>
              <a:rPr lang="en-US" dirty="0">
                <a:solidFill>
                  <a:srgbClr val="C98C00"/>
                </a:solidFill>
                <a:effectLst/>
                <a:latin typeface="Courier" pitchFamily="2" charset="0"/>
              </a:rPr>
              <a:t>&gt;</a:t>
            </a:r>
          </a:p>
          <a:p>
            <a:pPr marL="457200" lvl="1" indent="0">
              <a:buNone/>
            </a:pPr>
            <a:br>
              <a:rPr lang="en-US" dirty="0">
                <a:effectLst/>
                <a:latin typeface="Courier" pitchFamily="2" charset="0"/>
              </a:rPr>
            </a:b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C98C00"/>
                </a:solidFill>
                <a:effectLst/>
                <a:latin typeface="Courier" pitchFamily="2" charset="0"/>
              </a:rPr>
              <a:t>#include &lt;</a:t>
            </a:r>
            <a:r>
              <a:rPr lang="en-US" dirty="0" err="1">
                <a:solidFill>
                  <a:srgbClr val="C98C00"/>
                </a:solidFill>
                <a:effectLst/>
                <a:latin typeface="Courier" pitchFamily="2" charset="0"/>
              </a:rPr>
              <a:t>gtest</a:t>
            </a:r>
            <a:r>
              <a:rPr lang="en-US" dirty="0">
                <a:solidFill>
                  <a:srgbClr val="C98C00"/>
                </a:solidFill>
                <a:effectLst/>
                <a:latin typeface="Courier" pitchFamily="2" charset="0"/>
              </a:rPr>
              <a:t>/</a:t>
            </a:r>
            <a:r>
              <a:rPr lang="en-US" dirty="0" err="1">
                <a:solidFill>
                  <a:srgbClr val="C98C00"/>
                </a:solidFill>
                <a:effectLst/>
                <a:latin typeface="Courier" pitchFamily="2" charset="0"/>
              </a:rPr>
              <a:t>gtest.h</a:t>
            </a:r>
            <a:r>
              <a:rPr lang="en-US" dirty="0">
                <a:solidFill>
                  <a:srgbClr val="C98C00"/>
                </a:solidFill>
                <a:effectLst/>
                <a:latin typeface="Courier" pitchFamily="2" charset="0"/>
              </a:rPr>
              <a:t>&gt;</a:t>
            </a:r>
          </a:p>
          <a:p>
            <a:pPr marL="457200" lvl="1" indent="0">
              <a:buNone/>
            </a:pPr>
            <a:br>
              <a:rPr lang="en-US" dirty="0">
                <a:effectLst/>
                <a:latin typeface="Courier" pitchFamily="2" charset="0"/>
              </a:rPr>
            </a:b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C98C00"/>
                </a:solidFill>
                <a:effectLst/>
                <a:latin typeface="Courier" pitchFamily="2" charset="0"/>
              </a:rPr>
              <a:t>#include &lt;hello/</a:t>
            </a:r>
            <a:r>
              <a:rPr lang="en-US" dirty="0" err="1">
                <a:solidFill>
                  <a:srgbClr val="C98C00"/>
                </a:solidFill>
                <a:effectLst/>
                <a:latin typeface="Courier" pitchFamily="2" charset="0"/>
              </a:rPr>
              <a:t>hello.h</a:t>
            </a:r>
            <a:r>
              <a:rPr lang="en-US" dirty="0">
                <a:solidFill>
                  <a:srgbClr val="C98C00"/>
                </a:solidFill>
                <a:effectLst/>
                <a:latin typeface="Courier" pitchFamily="2" charset="0"/>
              </a:rPr>
              <a:t>&gt;</a:t>
            </a:r>
          </a:p>
          <a:p>
            <a:pPr marL="457200" lvl="1" indent="0">
              <a:buNone/>
            </a:pPr>
            <a:br>
              <a:rPr lang="en-US" dirty="0">
                <a:effectLst/>
                <a:latin typeface="Courier" pitchFamily="2" charset="0"/>
              </a:rPr>
            </a:b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TEST(hello, greetings) {</a:t>
            </a: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  </a:t>
            </a:r>
            <a:r>
              <a:rPr lang="en-US" dirty="0" err="1">
                <a:effectLst/>
                <a:latin typeface="Courier" pitchFamily="2" charset="0"/>
              </a:rPr>
              <a:t>std</a:t>
            </a:r>
            <a:r>
              <a:rPr lang="en-US" dirty="0">
                <a:solidFill>
                  <a:srgbClr val="797979"/>
                </a:solidFill>
                <a:effectLst/>
                <a:latin typeface="Courier" pitchFamily="2" charset="0"/>
              </a:rPr>
              <a:t>::</a:t>
            </a:r>
            <a:r>
              <a:rPr lang="en-US" dirty="0" err="1">
                <a:effectLst/>
                <a:latin typeface="Courier" pitchFamily="2" charset="0"/>
              </a:rPr>
              <a:t>stringstream</a:t>
            </a:r>
            <a:r>
              <a:rPr lang="en-US" dirty="0">
                <a:effectLst/>
                <a:latin typeface="Courier" pitchFamily="2" charset="0"/>
              </a:rPr>
              <a:t> </a:t>
            </a:r>
            <a:r>
              <a:rPr lang="en-US" dirty="0" err="1">
                <a:effectLst/>
                <a:latin typeface="Courier" pitchFamily="2" charset="0"/>
              </a:rPr>
              <a:t>ss</a:t>
            </a:r>
            <a:r>
              <a:rPr lang="en-US" dirty="0">
                <a:effectLst/>
                <a:latin typeface="Courier" pitchFamily="2" charset="0"/>
              </a:rPr>
              <a:t>;</a:t>
            </a: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  hello</a:t>
            </a:r>
            <a:r>
              <a:rPr lang="en-US" dirty="0">
                <a:solidFill>
                  <a:srgbClr val="797979"/>
                </a:solidFill>
                <a:effectLst/>
                <a:latin typeface="Courier" pitchFamily="2" charset="0"/>
              </a:rPr>
              <a:t>::</a:t>
            </a:r>
            <a:r>
              <a:rPr lang="en-US" dirty="0">
                <a:effectLst/>
                <a:latin typeface="Courier" pitchFamily="2" charset="0"/>
              </a:rPr>
              <a:t>greetings(</a:t>
            </a:r>
            <a:r>
              <a:rPr lang="en-US" dirty="0" err="1">
                <a:effectLst/>
                <a:latin typeface="Courier" pitchFamily="2" charset="0"/>
              </a:rPr>
              <a:t>ss</a:t>
            </a:r>
            <a:r>
              <a:rPr lang="en-US" dirty="0">
                <a:effectLst/>
                <a:latin typeface="Courier" pitchFamily="2" charset="0"/>
              </a:rPr>
              <a:t>);</a:t>
            </a: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  ASSERT_FALSE(</a:t>
            </a:r>
            <a:r>
              <a:rPr lang="en-US" dirty="0" err="1">
                <a:effectLst/>
                <a:latin typeface="Courier" pitchFamily="2" charset="0"/>
              </a:rPr>
              <a:t>ss.str</a:t>
            </a:r>
            <a:r>
              <a:rPr lang="en-US" dirty="0">
                <a:effectLst/>
                <a:latin typeface="Courier" pitchFamily="2" charset="0"/>
              </a:rPr>
              <a:t>().empty());</a:t>
            </a: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D4736-8D8E-2447-AA35-11874A98C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4575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152A-84E6-A043-A595-65A0BCC75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Пишем тесты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6722-0D07-4B46-B60B-BD811BF88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CMakeLists.txt</a:t>
            </a:r>
            <a:endParaRPr lang="en-US" dirty="0"/>
          </a:p>
          <a:p>
            <a:pPr marL="457200" lvl="1" indent="0">
              <a:buNone/>
            </a:pPr>
            <a:r>
              <a:rPr lang="en-US" sz="1600" dirty="0">
                <a:solidFill>
                  <a:srgbClr val="008F00"/>
                </a:solidFill>
                <a:effectLst/>
                <a:latin typeface="Courier" pitchFamily="2" charset="0"/>
              </a:rPr>
              <a:t>set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LIB_SRCS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C8352B"/>
                </a:solidFill>
                <a:effectLst/>
                <a:latin typeface="Courier" pitchFamily="2" charset="0"/>
              </a:rPr>
              <a:t>src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/</a:t>
            </a:r>
            <a:r>
              <a:rPr lang="en-US" sz="1600" dirty="0" err="1">
                <a:solidFill>
                  <a:srgbClr val="C8352B"/>
                </a:solidFill>
                <a:effectLst/>
                <a:latin typeface="Courier" pitchFamily="2" charset="0"/>
              </a:rPr>
              <a:t>hello.cpp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solidFill>
                <a:srgbClr val="C8352B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 err="1">
                <a:solidFill>
                  <a:srgbClr val="008F00"/>
                </a:solidFill>
                <a:effectLst/>
                <a:latin typeface="Courier" pitchFamily="2" charset="0"/>
              </a:rPr>
              <a:t>add_library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PROJECT_NAME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LIB_SRCS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solidFill>
                <a:srgbClr val="22288F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 err="1">
                <a:solidFill>
                  <a:srgbClr val="008F00"/>
                </a:solidFill>
                <a:effectLst/>
                <a:latin typeface="Courier" pitchFamily="2" charset="0"/>
              </a:rPr>
              <a:t>set_property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TARGET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PROJECT_NAME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PROPERTY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CXX_STANDARD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14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solidFill>
                <a:srgbClr val="C8352B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 err="1">
                <a:solidFill>
                  <a:srgbClr val="008F00"/>
                </a:solidFill>
                <a:effectLst/>
                <a:latin typeface="Courier" pitchFamily="2" charset="0"/>
              </a:rPr>
              <a:t>target_include_directories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PROJECT_NAME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CMAKE_SOURCE_DIR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include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solidFill>
                <a:srgbClr val="22288F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>
                <a:solidFill>
                  <a:srgbClr val="008F00"/>
                </a:solidFill>
                <a:effectLst/>
                <a:latin typeface="Courier" pitchFamily="2" charset="0"/>
              </a:rPr>
              <a:t>set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TEST_SRCS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tests/</a:t>
            </a:r>
            <a:r>
              <a:rPr lang="en-US" sz="1600" dirty="0" err="1">
                <a:solidFill>
                  <a:srgbClr val="C8352B"/>
                </a:solidFill>
                <a:effectLst/>
                <a:latin typeface="Courier" pitchFamily="2" charset="0"/>
              </a:rPr>
              <a:t>test_hello.cpp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solidFill>
                <a:srgbClr val="C8352B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 err="1">
                <a:solidFill>
                  <a:srgbClr val="008F00"/>
                </a:solidFill>
                <a:effectLst/>
                <a:latin typeface="Courier" pitchFamily="2" charset="0"/>
              </a:rPr>
              <a:t>add_executable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test_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PROJECT_NAME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TEST_SRCS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US" sz="1600" dirty="0">
              <a:solidFill>
                <a:srgbClr val="22288F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 err="1">
                <a:solidFill>
                  <a:srgbClr val="008F00"/>
                </a:solidFill>
                <a:effectLst/>
                <a:latin typeface="Courier" pitchFamily="2" charset="0"/>
              </a:rPr>
              <a:t>target_link_libraries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C8352B"/>
                </a:solidFill>
                <a:effectLst/>
                <a:latin typeface="Courier" pitchFamily="2" charset="0"/>
              </a:rPr>
              <a:t>test_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PROJECT_NAME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endParaRPr lang="en-US" sz="1600" dirty="0">
              <a:solidFill>
                <a:srgbClr val="008F00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    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PROJECT_NAME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endParaRPr lang="en-US" sz="1600" dirty="0">
              <a:solidFill>
                <a:srgbClr val="22288F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</a:rPr>
              <a:t>    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${</a:t>
            </a:r>
            <a:r>
              <a:rPr lang="en-US" sz="1600" dirty="0">
                <a:solidFill>
                  <a:srgbClr val="22288F"/>
                </a:solidFill>
                <a:effectLst/>
                <a:latin typeface="Courier" pitchFamily="2" charset="0"/>
              </a:rPr>
              <a:t>CONAN_LIBS</a:t>
            </a:r>
            <a:r>
              <a:rPr lang="en-US" sz="1600" dirty="0">
                <a:solidFill>
                  <a:srgbClr val="797979"/>
                </a:solidFill>
                <a:effectLst/>
                <a:latin typeface="Courier" pitchFamily="2" charset="0"/>
              </a:rPr>
              <a:t>}</a:t>
            </a:r>
            <a:endParaRPr lang="en-US" sz="1600" dirty="0">
              <a:solidFill>
                <a:srgbClr val="22288F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>
                <a:effectLst/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D4736-8D8E-2447-AA35-11874A98C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3024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060E4-5094-AC4D-BBD6-ACE1C0820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Пишем тесты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15E5D-29AA-CF43-98A8-21EDC0EA6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ru-RU" dirty="0"/>
              <a:t>правим </a:t>
            </a:r>
            <a:r>
              <a:rPr lang="en-US" dirty="0"/>
              <a:t>.</a:t>
            </a:r>
            <a:r>
              <a:rPr lang="en-US" dirty="0" err="1"/>
              <a:t>travis-ci.yml</a:t>
            </a:r>
            <a:endParaRPr lang="en-US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language: </a:t>
            </a:r>
            <a:r>
              <a:rPr lang="en-US" dirty="0" err="1">
                <a:effectLst/>
                <a:latin typeface="Courier" pitchFamily="2" charset="0"/>
              </a:rPr>
              <a:t>cpp</a:t>
            </a: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br>
              <a:rPr lang="en-US" dirty="0">
                <a:effectLst/>
                <a:latin typeface="Courier" pitchFamily="2" charset="0"/>
              </a:rPr>
            </a:b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install: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ourier" pitchFamily="2" charset="0"/>
              </a:rPr>
              <a:t>  </a:t>
            </a:r>
            <a:r>
              <a:rPr lang="en-US" i="1" dirty="0">
                <a:solidFill>
                  <a:srgbClr val="4F9192"/>
                </a:solidFill>
                <a:effectLst/>
                <a:latin typeface="Courier" pitchFamily="2" charset="0"/>
              </a:rPr>
              <a:t># Install </a:t>
            </a:r>
            <a:r>
              <a:rPr lang="en-US" i="1" dirty="0" err="1">
                <a:solidFill>
                  <a:srgbClr val="4F9192"/>
                </a:solidFill>
                <a:effectLst/>
                <a:latin typeface="Courier" pitchFamily="2" charset="0"/>
              </a:rPr>
              <a:t>conan</a:t>
            </a:r>
            <a:endParaRPr lang="en-US" dirty="0">
              <a:solidFill>
                <a:srgbClr val="4F9192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- pip install --user -q </a:t>
            </a:r>
            <a:r>
              <a:rPr lang="en-US" dirty="0" err="1">
                <a:effectLst/>
                <a:latin typeface="Courier" pitchFamily="2" charset="0"/>
              </a:rPr>
              <a:t>conan</a:t>
            </a: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ourier" pitchFamily="2" charset="0"/>
              </a:rPr>
              <a:t>  </a:t>
            </a:r>
            <a:r>
              <a:rPr lang="en-US" i="1" dirty="0">
                <a:solidFill>
                  <a:srgbClr val="4F9192"/>
                </a:solidFill>
                <a:effectLst/>
                <a:latin typeface="Courier" pitchFamily="2" charset="0"/>
              </a:rPr>
              <a:t># Automatic detection of your arch, compiler, etc.</a:t>
            </a:r>
            <a:endParaRPr lang="en-US" dirty="0">
              <a:solidFill>
                <a:srgbClr val="4F9192"/>
              </a:solidFill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- </a:t>
            </a:r>
            <a:r>
              <a:rPr lang="en-US" dirty="0" err="1">
                <a:effectLst/>
                <a:latin typeface="Courier" pitchFamily="2" charset="0"/>
              </a:rPr>
              <a:t>conan</a:t>
            </a:r>
            <a:r>
              <a:rPr lang="en-US" dirty="0">
                <a:effectLst/>
                <a:latin typeface="Courier" pitchFamily="2" charset="0"/>
              </a:rPr>
              <a:t> user</a:t>
            </a:r>
          </a:p>
          <a:p>
            <a:pPr marL="457200" lvl="1" indent="0">
              <a:buNone/>
            </a:pPr>
            <a:br>
              <a:rPr lang="en-US" dirty="0">
                <a:effectLst/>
                <a:latin typeface="Courier" pitchFamily="2" charset="0"/>
              </a:rPr>
            </a:br>
            <a:endParaRPr lang="en-US" dirty="0">
              <a:effectLst/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script:</a:t>
            </a: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- </a:t>
            </a:r>
            <a:r>
              <a:rPr lang="en-US" dirty="0" err="1">
                <a:effectLst/>
                <a:latin typeface="Courier" pitchFamily="2" charset="0"/>
              </a:rPr>
              <a:t>mkdir</a:t>
            </a:r>
            <a:r>
              <a:rPr lang="en-US" dirty="0">
                <a:effectLst/>
                <a:latin typeface="Courier" pitchFamily="2" charset="0"/>
              </a:rPr>
              <a:t> build &amp;&amp; cd build</a:t>
            </a: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- </a:t>
            </a:r>
            <a:r>
              <a:rPr lang="en-US" dirty="0" err="1">
                <a:effectLst/>
                <a:latin typeface="Courier" pitchFamily="2" charset="0"/>
              </a:rPr>
              <a:t>conan</a:t>
            </a:r>
            <a:r>
              <a:rPr lang="en-US" dirty="0">
                <a:effectLst/>
                <a:latin typeface="Courier" pitchFamily="2" charset="0"/>
              </a:rPr>
              <a:t> install .. --build</a:t>
            </a: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- </a:t>
            </a:r>
            <a:r>
              <a:rPr lang="en-US" dirty="0" err="1">
                <a:effectLst/>
                <a:latin typeface="Courier" pitchFamily="2" charset="0"/>
              </a:rPr>
              <a:t>cmake</a:t>
            </a:r>
            <a:r>
              <a:rPr lang="en-US" dirty="0">
                <a:effectLst/>
                <a:latin typeface="Courier" pitchFamily="2" charset="0"/>
              </a:rPr>
              <a:t> ..</a:t>
            </a: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- </a:t>
            </a:r>
            <a:r>
              <a:rPr lang="en-US" dirty="0" err="1">
                <a:effectLst/>
                <a:latin typeface="Courier" pitchFamily="2" charset="0"/>
              </a:rPr>
              <a:t>cmake</a:t>
            </a:r>
            <a:r>
              <a:rPr lang="en-US" dirty="0">
                <a:effectLst/>
                <a:latin typeface="Courier" pitchFamily="2" charset="0"/>
              </a:rPr>
              <a:t> --build .</a:t>
            </a:r>
          </a:p>
          <a:p>
            <a:pPr marL="457200" lvl="1" indent="0">
              <a:buNone/>
            </a:pPr>
            <a:r>
              <a:rPr lang="en-US" dirty="0">
                <a:effectLst/>
                <a:latin typeface="Courier" pitchFamily="2" charset="0"/>
              </a:rPr>
              <a:t>  - ./bin/</a:t>
            </a:r>
            <a:r>
              <a:rPr lang="en-US" dirty="0" err="1">
                <a:effectLst/>
                <a:latin typeface="Courier" pitchFamily="2" charset="0"/>
              </a:rPr>
              <a:t>test_hello</a:t>
            </a:r>
            <a:endParaRPr lang="en-US" dirty="0">
              <a:effectLst/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git push</a:t>
            </a:r>
          </a:p>
          <a:p>
            <a:r>
              <a:rPr lang="ru-RU" dirty="0">
                <a:effectLst/>
                <a:latin typeface="Courier" pitchFamily="2" charset="0"/>
              </a:rPr>
              <a:t>Смотрим лог сборки на </a:t>
            </a:r>
            <a:r>
              <a:rPr lang="en-US" dirty="0" err="1">
                <a:effectLst/>
                <a:latin typeface="Courier" pitchFamily="2" charset="0"/>
              </a:rPr>
              <a:t>travisCI</a:t>
            </a:r>
            <a:endParaRPr lang="en-US" dirty="0">
              <a:effectLst/>
              <a:latin typeface="Courier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36CE7-417A-3240-B157-B21D9E0AC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66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D6767-3761-5642-AE98-766E07E32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Выбираем версию компилятора</a:t>
            </a:r>
            <a:br>
              <a:rPr lang="en-US" dirty="0"/>
            </a:br>
            <a:r>
              <a:rPr lang="en-US" sz="1600" dirty="0"/>
              <a:t>git checkout 04_multi_toolchains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55FD3-F64D-5B4B-9A58-4371A93FC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.</a:t>
            </a:r>
            <a:r>
              <a:rPr lang="en-US" dirty="0" err="1"/>
              <a:t>travis-ci.yml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language: </a:t>
            </a:r>
            <a:r>
              <a:rPr lang="en-US" dirty="0" err="1"/>
              <a:t>cpp</a:t>
            </a:r>
            <a:endParaRPr lang="en-US" dirty="0"/>
          </a:p>
          <a:p>
            <a:pPr marL="457200" lvl="1" indent="0">
              <a:buNone/>
            </a:pPr>
            <a:r>
              <a:rPr lang="en-US" dirty="0" err="1"/>
              <a:t>dist</a:t>
            </a:r>
            <a:r>
              <a:rPr lang="en-US" dirty="0"/>
              <a:t>: trusty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err="1"/>
              <a:t>before_install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    - </a:t>
            </a:r>
            <a:r>
              <a:rPr lang="en-US" dirty="0" err="1"/>
              <a:t>eval</a:t>
            </a:r>
            <a:r>
              <a:rPr lang="en-US" dirty="0"/>
              <a:t> "${MATRIX_EVAL}"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install:</a:t>
            </a:r>
          </a:p>
          <a:p>
            <a:pPr marL="457200" lvl="1" indent="0">
              <a:buNone/>
            </a:pPr>
            <a:r>
              <a:rPr lang="en-US" dirty="0"/>
              <a:t>  # Install </a:t>
            </a:r>
            <a:r>
              <a:rPr lang="en-US" dirty="0" err="1"/>
              <a:t>conan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- pip install --user -q </a:t>
            </a:r>
            <a:r>
              <a:rPr lang="en-US" dirty="0" err="1"/>
              <a:t>conan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# Automatic detection of your arch, compiler, etc.</a:t>
            </a:r>
          </a:p>
          <a:p>
            <a:pPr marL="457200" lvl="1" indent="0">
              <a:buNone/>
            </a:pPr>
            <a:r>
              <a:rPr lang="en-US" dirty="0"/>
              <a:t>  - </a:t>
            </a:r>
            <a:r>
              <a:rPr lang="en-US" dirty="0" err="1"/>
              <a:t>conan</a:t>
            </a:r>
            <a:r>
              <a:rPr lang="en-US" dirty="0"/>
              <a:t> user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script:</a:t>
            </a:r>
          </a:p>
          <a:p>
            <a:pPr marL="457200" lvl="1" indent="0">
              <a:buNone/>
            </a:pPr>
            <a:r>
              <a:rPr lang="en-US" dirty="0"/>
              <a:t>  - </a:t>
            </a:r>
            <a:r>
              <a:rPr lang="en-US" dirty="0" err="1"/>
              <a:t>mkdir</a:t>
            </a:r>
            <a:r>
              <a:rPr lang="en-US" dirty="0"/>
              <a:t> build &amp;&amp; cd build</a:t>
            </a:r>
          </a:p>
          <a:p>
            <a:pPr marL="457200" lvl="1" indent="0">
              <a:buNone/>
            </a:pPr>
            <a:r>
              <a:rPr lang="en-US" dirty="0"/>
              <a:t>  - </a:t>
            </a:r>
            <a:r>
              <a:rPr lang="en-US" dirty="0" err="1"/>
              <a:t>conan</a:t>
            </a:r>
            <a:r>
              <a:rPr lang="en-US" dirty="0"/>
              <a:t> install .. --build</a:t>
            </a:r>
          </a:p>
          <a:p>
            <a:pPr marL="457200" lvl="1" indent="0">
              <a:buNone/>
            </a:pPr>
            <a:r>
              <a:rPr lang="en-US" dirty="0"/>
              <a:t>  - </a:t>
            </a:r>
            <a:r>
              <a:rPr lang="en-US" dirty="0" err="1"/>
              <a:t>cmake</a:t>
            </a:r>
            <a:r>
              <a:rPr lang="en-US" dirty="0"/>
              <a:t> ..</a:t>
            </a:r>
          </a:p>
          <a:p>
            <a:pPr marL="457200" lvl="1" indent="0">
              <a:buNone/>
            </a:pPr>
            <a:r>
              <a:rPr lang="en-US" dirty="0"/>
              <a:t>  - </a:t>
            </a:r>
            <a:r>
              <a:rPr lang="en-US" dirty="0" err="1"/>
              <a:t>cmake</a:t>
            </a:r>
            <a:r>
              <a:rPr lang="en-US" dirty="0"/>
              <a:t> --build .</a:t>
            </a:r>
          </a:p>
          <a:p>
            <a:pPr marL="457200" lvl="1" indent="0">
              <a:buNone/>
            </a:pPr>
            <a:r>
              <a:rPr lang="en-US" dirty="0"/>
              <a:t>  - ./bin/</a:t>
            </a:r>
            <a:r>
              <a:rPr lang="en-US" dirty="0" err="1"/>
              <a:t>test_hello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9E222-615D-F34A-A0F1-7B87D30CC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179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D6767-3761-5642-AE98-766E07E32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Выбираем версию компилятора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55FD3-F64D-5B4B-9A58-4371A93FC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.</a:t>
            </a:r>
            <a:r>
              <a:rPr lang="en-US" dirty="0" err="1"/>
              <a:t>travis-ci.yml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matrix:</a:t>
            </a:r>
          </a:p>
          <a:p>
            <a:pPr marL="457200" lvl="1" indent="0">
              <a:buNone/>
            </a:pPr>
            <a:r>
              <a:rPr lang="en-US" dirty="0"/>
              <a:t>  include:</a:t>
            </a:r>
          </a:p>
          <a:p>
            <a:pPr marL="457200" lvl="1" indent="0">
              <a:buNone/>
            </a:pPr>
            <a:r>
              <a:rPr lang="en-US" dirty="0"/>
              <a:t>    - </a:t>
            </a:r>
            <a:r>
              <a:rPr lang="en-US" dirty="0" err="1"/>
              <a:t>os</a:t>
            </a:r>
            <a:r>
              <a:rPr lang="en-US" dirty="0"/>
              <a:t>: </a:t>
            </a:r>
            <a:r>
              <a:rPr lang="en-US" dirty="0" err="1"/>
              <a:t>linux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    addons:</a:t>
            </a:r>
          </a:p>
          <a:p>
            <a:pPr marL="457200" lvl="1" indent="0">
              <a:buNone/>
            </a:pPr>
            <a:r>
              <a:rPr lang="en-US" dirty="0"/>
              <a:t>        apt:</a:t>
            </a:r>
          </a:p>
          <a:p>
            <a:pPr marL="457200" lvl="1" indent="0">
              <a:buNone/>
            </a:pPr>
            <a:r>
              <a:rPr lang="en-US" dirty="0"/>
              <a:t>          sources:</a:t>
            </a:r>
          </a:p>
          <a:p>
            <a:pPr marL="457200" lvl="1" indent="0">
              <a:buNone/>
            </a:pPr>
            <a:r>
              <a:rPr lang="en-US" dirty="0"/>
              <a:t>            - ubuntu-toolchain-r-test</a:t>
            </a:r>
          </a:p>
          <a:p>
            <a:pPr marL="457200" lvl="1" indent="0">
              <a:buNone/>
            </a:pPr>
            <a:r>
              <a:rPr lang="en-US" dirty="0"/>
              <a:t>          packages:</a:t>
            </a:r>
          </a:p>
          <a:p>
            <a:pPr marL="457200" lvl="1" indent="0">
              <a:buNone/>
            </a:pPr>
            <a:r>
              <a:rPr lang="en-US" dirty="0"/>
              <a:t>            - gcc-5</a:t>
            </a:r>
          </a:p>
          <a:p>
            <a:pPr marL="457200" lvl="1" indent="0">
              <a:buNone/>
            </a:pPr>
            <a:r>
              <a:rPr lang="en-US" dirty="0"/>
              <a:t>            - g++-5</a:t>
            </a:r>
          </a:p>
          <a:p>
            <a:pPr marL="457200" lvl="1" indent="0">
              <a:buNone/>
            </a:pPr>
            <a:r>
              <a:rPr lang="en-US" dirty="0"/>
              <a:t>      </a:t>
            </a:r>
            <a:r>
              <a:rPr lang="en-US" dirty="0" err="1"/>
              <a:t>env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         - MATRIX_EVAL="CC=gcc-5 &amp;&amp; CXX=g++-5"</a:t>
            </a:r>
          </a:p>
          <a:p>
            <a:pPr marL="457200" lvl="1" indent="0">
              <a:buNone/>
            </a:pPr>
            <a:r>
              <a:rPr lang="en-US" dirty="0"/>
              <a:t>    - </a:t>
            </a:r>
            <a:r>
              <a:rPr lang="en-US" dirty="0" err="1"/>
              <a:t>os</a:t>
            </a:r>
            <a:r>
              <a:rPr lang="en-US" dirty="0"/>
              <a:t>: </a:t>
            </a:r>
            <a:r>
              <a:rPr lang="en-US" dirty="0" err="1"/>
              <a:t>linux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    addons:</a:t>
            </a:r>
          </a:p>
          <a:p>
            <a:pPr marL="457200" lvl="1" indent="0">
              <a:buNone/>
            </a:pPr>
            <a:r>
              <a:rPr lang="en-US" dirty="0"/>
              <a:t>        apt:</a:t>
            </a:r>
          </a:p>
          <a:p>
            <a:pPr marL="457200" lvl="1" indent="0">
              <a:buNone/>
            </a:pPr>
            <a:r>
              <a:rPr lang="en-US" dirty="0"/>
              <a:t>          sources:</a:t>
            </a:r>
          </a:p>
          <a:p>
            <a:pPr marL="457200" lvl="1" indent="0">
              <a:buNone/>
            </a:pPr>
            <a:r>
              <a:rPr lang="en-US" dirty="0"/>
              <a:t>            - ubuntu-toolchain-r-test</a:t>
            </a:r>
          </a:p>
          <a:p>
            <a:pPr marL="457200" lvl="1" indent="0">
              <a:buNone/>
            </a:pPr>
            <a:r>
              <a:rPr lang="en-US" dirty="0"/>
              <a:t>            - llvm-toolchain-trusty-6.0</a:t>
            </a:r>
          </a:p>
          <a:p>
            <a:pPr marL="457200" lvl="1" indent="0">
              <a:buNone/>
            </a:pPr>
            <a:r>
              <a:rPr lang="en-US" dirty="0"/>
              <a:t>          packages:</a:t>
            </a:r>
          </a:p>
          <a:p>
            <a:pPr marL="457200" lvl="1" indent="0">
              <a:buNone/>
            </a:pPr>
            <a:r>
              <a:rPr lang="en-US" dirty="0"/>
              <a:t>            - clang-6.0</a:t>
            </a:r>
          </a:p>
          <a:p>
            <a:pPr marL="457200" lvl="1" indent="0">
              <a:buNone/>
            </a:pPr>
            <a:r>
              <a:rPr lang="en-US" dirty="0"/>
              <a:t>      </a:t>
            </a:r>
            <a:r>
              <a:rPr lang="en-US" dirty="0" err="1"/>
              <a:t>env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         - MATRIX_EVAL="CC=clang-6.0 &amp;&amp; CXX=clang++-6.0"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9E222-615D-F34A-A0F1-7B87D30CC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6159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0E7EC-4C1E-B844-9BBF-967A17B9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E07EF4-854E-5E43-91CF-A6D2EF421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525"/>
            <a:ext cx="12192000" cy="667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806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22035-7308-FD4A-A526-9128D77BC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Подключаем сборки под </a:t>
            </a:r>
            <a:r>
              <a:rPr lang="en-US" dirty="0"/>
              <a:t>MacOS</a:t>
            </a:r>
            <a:br>
              <a:rPr lang="en-US" dirty="0"/>
            </a:br>
            <a:r>
              <a:rPr lang="en-US" sz="1600" dirty="0"/>
              <a:t>git checkout 05_osx_travis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73CC-3460-6F40-8586-C106FE3C0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.</a:t>
            </a:r>
            <a:r>
              <a:rPr lang="en-US" dirty="0" err="1"/>
              <a:t>travis-ci.yml</a:t>
            </a:r>
            <a:endParaRPr lang="en-US" dirty="0"/>
          </a:p>
          <a:p>
            <a:pPr marL="457200" lvl="1" indent="0">
              <a:buNone/>
            </a:pPr>
            <a:r>
              <a:rPr lang="en-US" dirty="0" err="1"/>
              <a:t>sudo</a:t>
            </a:r>
            <a:r>
              <a:rPr lang="en-US" dirty="0"/>
              <a:t>: required</a:t>
            </a:r>
          </a:p>
          <a:p>
            <a:pPr marL="457200" lvl="1" indent="0">
              <a:buNone/>
            </a:pPr>
            <a:r>
              <a:rPr lang="en-US" dirty="0"/>
              <a:t>install:</a:t>
            </a:r>
          </a:p>
          <a:p>
            <a:pPr marL="457200" lvl="1" indent="0">
              <a:buNone/>
            </a:pPr>
            <a:r>
              <a:rPr lang="en-US" dirty="0"/>
              <a:t>  # Install </a:t>
            </a:r>
            <a:r>
              <a:rPr lang="en-US" dirty="0" err="1"/>
              <a:t>conan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- </a:t>
            </a:r>
            <a:r>
              <a:rPr lang="en-US" dirty="0" err="1"/>
              <a:t>sudo</a:t>
            </a:r>
            <a:r>
              <a:rPr lang="en-US" dirty="0"/>
              <a:t> -E pip install </a:t>
            </a:r>
            <a:r>
              <a:rPr lang="en-US" dirty="0" err="1"/>
              <a:t>conan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# Automatic detection of your arch, compiler, etc.</a:t>
            </a:r>
          </a:p>
          <a:p>
            <a:pPr marL="457200" lvl="1" indent="0">
              <a:buNone/>
            </a:pPr>
            <a:r>
              <a:rPr lang="en-US" dirty="0"/>
              <a:t>  - </a:t>
            </a:r>
            <a:r>
              <a:rPr lang="en-US" dirty="0" err="1"/>
              <a:t>conan</a:t>
            </a:r>
            <a:r>
              <a:rPr lang="en-US" dirty="0"/>
              <a:t> user</a:t>
            </a:r>
          </a:p>
          <a:p>
            <a:pPr marL="457200" lvl="1" indent="0">
              <a:buNone/>
            </a:pPr>
            <a:r>
              <a:rPr lang="en-US" dirty="0"/>
              <a:t>matrix:</a:t>
            </a:r>
          </a:p>
          <a:p>
            <a:pPr marL="457200" lvl="1" indent="0">
              <a:buNone/>
            </a:pPr>
            <a:r>
              <a:rPr lang="en-US" dirty="0"/>
              <a:t>  include:</a:t>
            </a:r>
          </a:p>
          <a:p>
            <a:pPr marL="457200" lvl="1" indent="0">
              <a:buNone/>
            </a:pPr>
            <a:r>
              <a:rPr lang="en-US" dirty="0"/>
              <a:t>    - </a:t>
            </a:r>
            <a:r>
              <a:rPr lang="en-US" dirty="0" err="1"/>
              <a:t>os</a:t>
            </a:r>
            <a:r>
              <a:rPr lang="en-US" dirty="0"/>
              <a:t>: </a:t>
            </a:r>
            <a:r>
              <a:rPr lang="en-US" dirty="0" err="1"/>
              <a:t>osx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    </a:t>
            </a:r>
            <a:r>
              <a:rPr lang="en-US" dirty="0" err="1"/>
              <a:t>osx_image</a:t>
            </a:r>
            <a:r>
              <a:rPr lang="en-US" dirty="0"/>
              <a:t>: xcode9.4</a:t>
            </a:r>
          </a:p>
          <a:p>
            <a:pPr marL="457200" lvl="1" indent="0">
              <a:buNone/>
            </a:pPr>
            <a:r>
              <a:rPr lang="en-US" dirty="0"/>
              <a:t>      </a:t>
            </a:r>
            <a:r>
              <a:rPr lang="en-US" dirty="0" err="1"/>
              <a:t>env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        - MATRIX_EVAL="CC=clang &amp;&amp; CXX=clang++"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5D8BB-FB74-A349-92D5-718C6CDE2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743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DF9FA-3EC1-524E-979C-F7B49FD43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82EB8D-B1FF-A343-B4C6-B53F7AB80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1120"/>
            <a:ext cx="12192000" cy="577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7807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4B4BD-6A93-9A43-AF1F-AFAFED65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Добавляем сборку под </a:t>
            </a:r>
            <a:r>
              <a:rPr lang="en-US" dirty="0"/>
              <a:t>Windows</a:t>
            </a:r>
            <a:br>
              <a:rPr lang="en-US" dirty="0"/>
            </a:br>
            <a:r>
              <a:rPr lang="en-US" sz="1600" dirty="0"/>
              <a:t>git checkout 06_appveyor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B6D10-A8B4-7647-AF5A-48E65126F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1400" dirty="0"/>
              <a:t>создаем учетную запись на </a:t>
            </a:r>
            <a:r>
              <a:rPr lang="en-US" sz="1400" dirty="0" err="1"/>
              <a:t>appveyor.com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ru-RU" sz="1400" dirty="0"/>
              <a:t>подключаем к </a:t>
            </a:r>
            <a:r>
              <a:rPr lang="ru-RU" sz="1400" dirty="0" err="1"/>
              <a:t>репозиторию</a:t>
            </a:r>
            <a:r>
              <a:rPr lang="ru-RU" sz="1400" dirty="0"/>
              <a:t> сборку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ru-RU" sz="1400" dirty="0"/>
              <a:t>добавляем ссылку на бедж в </a:t>
            </a:r>
            <a:r>
              <a:rPr lang="en-US" sz="1400" dirty="0" err="1"/>
              <a:t>README.md</a:t>
            </a:r>
            <a:endParaRPr lang="ru-RU" sz="1400" dirty="0"/>
          </a:p>
          <a:p>
            <a:pPr marL="342900" indent="-342900">
              <a:buFont typeface="+mj-lt"/>
              <a:buAutoNum type="arabicPeriod"/>
            </a:pPr>
            <a:r>
              <a:rPr lang="ru-RU" sz="1400" dirty="0"/>
              <a:t>пишем </a:t>
            </a:r>
            <a:r>
              <a:rPr lang="en-US" sz="1400" dirty="0" err="1"/>
              <a:t>appveyor.yml</a:t>
            </a:r>
            <a:endParaRPr lang="en-US" sz="1400" dirty="0"/>
          </a:p>
          <a:p>
            <a:pPr marL="457200" lvl="1" indent="0">
              <a:buNone/>
            </a:pPr>
            <a:r>
              <a:rPr lang="en-US" sz="1200" dirty="0"/>
              <a:t>build: false</a:t>
            </a:r>
          </a:p>
          <a:p>
            <a:pPr marL="457200" lvl="1" indent="0">
              <a:buNone/>
            </a:pPr>
            <a:r>
              <a:rPr lang="en-US" sz="1200" dirty="0"/>
              <a:t>platform: x64</a:t>
            </a:r>
          </a:p>
          <a:p>
            <a:pPr marL="457200" lvl="1" indent="0">
              <a:buNone/>
            </a:pPr>
            <a:r>
              <a:rPr lang="en-US" sz="1200" dirty="0"/>
              <a:t>install:</a:t>
            </a:r>
          </a:p>
          <a:p>
            <a:pPr marL="457200" lvl="1" indent="0">
              <a:buNone/>
            </a:pPr>
            <a:r>
              <a:rPr lang="en-US" sz="1200" dirty="0"/>
              <a:t>  - set PATH=%PATH%;%PYTHON%/Scripts/</a:t>
            </a:r>
          </a:p>
          <a:p>
            <a:pPr marL="457200" lvl="1" indent="0">
              <a:buNone/>
            </a:pPr>
            <a:r>
              <a:rPr lang="en-US" sz="1200" dirty="0"/>
              <a:t>  - </a:t>
            </a:r>
            <a:r>
              <a:rPr lang="en-US" sz="1200" dirty="0" err="1"/>
              <a:t>pip.exe</a:t>
            </a:r>
            <a:r>
              <a:rPr lang="en-US" sz="1200" dirty="0"/>
              <a:t> install </a:t>
            </a:r>
            <a:r>
              <a:rPr lang="en-US" sz="1200" dirty="0" err="1"/>
              <a:t>conan</a:t>
            </a:r>
            <a:endParaRPr lang="en-US" sz="1200" dirty="0"/>
          </a:p>
          <a:p>
            <a:pPr marL="457200" lvl="1" indent="0">
              <a:buNone/>
            </a:pPr>
            <a:r>
              <a:rPr lang="en-US" sz="1200" dirty="0"/>
              <a:t>  - </a:t>
            </a:r>
            <a:r>
              <a:rPr lang="en-US" sz="1200" dirty="0" err="1"/>
              <a:t>conan</a:t>
            </a:r>
            <a:r>
              <a:rPr lang="en-US" sz="1200" dirty="0"/>
              <a:t> user # Create the </a:t>
            </a:r>
            <a:r>
              <a:rPr lang="en-US" sz="1200" dirty="0" err="1"/>
              <a:t>conan</a:t>
            </a:r>
            <a:r>
              <a:rPr lang="en-US" sz="1200" dirty="0"/>
              <a:t> data directory</a:t>
            </a:r>
          </a:p>
          <a:p>
            <a:pPr marL="457200" lvl="1" indent="0">
              <a:buNone/>
            </a:pPr>
            <a:r>
              <a:rPr lang="en-US" sz="1200" dirty="0" err="1"/>
              <a:t>build_script</a:t>
            </a:r>
            <a:r>
              <a:rPr lang="en-US" sz="1200" dirty="0"/>
              <a:t>:</a:t>
            </a:r>
          </a:p>
          <a:p>
            <a:pPr marL="457200" lvl="1" indent="0">
              <a:buNone/>
            </a:pPr>
            <a:r>
              <a:rPr lang="en-US" sz="1200" dirty="0"/>
              <a:t>  - </a:t>
            </a:r>
            <a:r>
              <a:rPr lang="en-US" sz="1200" dirty="0" err="1"/>
              <a:t>mkdir</a:t>
            </a:r>
            <a:r>
              <a:rPr lang="en-US" sz="1200" dirty="0"/>
              <a:t> build &amp;&amp; cd build</a:t>
            </a:r>
          </a:p>
          <a:p>
            <a:pPr marL="457200" lvl="1" indent="0">
              <a:buNone/>
            </a:pPr>
            <a:r>
              <a:rPr lang="en-US" sz="1200" dirty="0"/>
              <a:t>  - </a:t>
            </a:r>
            <a:r>
              <a:rPr lang="en-US" sz="1200" dirty="0" err="1"/>
              <a:t>conan</a:t>
            </a:r>
            <a:r>
              <a:rPr lang="en-US" sz="1200" dirty="0"/>
              <a:t> install .. --build</a:t>
            </a:r>
          </a:p>
          <a:p>
            <a:pPr marL="457200" lvl="1" indent="0">
              <a:buNone/>
            </a:pPr>
            <a:r>
              <a:rPr lang="en-US" sz="1200" dirty="0"/>
              <a:t>  - </a:t>
            </a:r>
            <a:r>
              <a:rPr lang="en-US" sz="1200" dirty="0" err="1"/>
              <a:t>cmake</a:t>
            </a:r>
            <a:r>
              <a:rPr lang="en-US" sz="1200" dirty="0"/>
              <a:t> .. -G "%CMAKE_GENERATOR%"</a:t>
            </a:r>
          </a:p>
          <a:p>
            <a:pPr marL="457200" lvl="1" indent="0">
              <a:buNone/>
            </a:pPr>
            <a:r>
              <a:rPr lang="en-US" sz="1200" dirty="0"/>
              <a:t>  - </a:t>
            </a:r>
            <a:r>
              <a:rPr lang="en-US" sz="1200" dirty="0" err="1"/>
              <a:t>cmake</a:t>
            </a:r>
            <a:r>
              <a:rPr lang="en-US" sz="1200" dirty="0"/>
              <a:t> --build . --config Release</a:t>
            </a:r>
          </a:p>
          <a:p>
            <a:pPr marL="457200" lvl="1" indent="0">
              <a:buNone/>
            </a:pPr>
            <a:r>
              <a:rPr lang="en-US" sz="1200" dirty="0" err="1"/>
              <a:t>test_script</a:t>
            </a:r>
            <a:r>
              <a:rPr lang="en-US" sz="1200" dirty="0"/>
              <a:t>:</a:t>
            </a:r>
          </a:p>
          <a:p>
            <a:pPr marL="457200" lvl="1" indent="0">
              <a:buNone/>
            </a:pPr>
            <a:r>
              <a:rPr lang="en-US" sz="1200" dirty="0"/>
              <a:t>  - cd bin &amp;&amp; </a:t>
            </a:r>
            <a:r>
              <a:rPr lang="en-US" sz="1200" dirty="0" err="1"/>
              <a:t>test_hello.exe</a:t>
            </a:r>
            <a:endParaRPr lang="en-US" sz="1200" dirty="0"/>
          </a:p>
          <a:p>
            <a:pPr marL="457200" lvl="1" indent="0">
              <a:buNone/>
            </a:pPr>
            <a:r>
              <a:rPr lang="en-US" sz="1200" dirty="0"/>
              <a:t>environment:</a:t>
            </a:r>
          </a:p>
          <a:p>
            <a:pPr marL="457200" lvl="1" indent="0">
              <a:buNone/>
            </a:pPr>
            <a:r>
              <a:rPr lang="en-US" sz="1200" dirty="0"/>
              <a:t>  matrix:</a:t>
            </a:r>
          </a:p>
          <a:p>
            <a:pPr marL="457200" lvl="1" indent="0">
              <a:buNone/>
            </a:pPr>
            <a:r>
              <a:rPr lang="en-US" sz="1200" dirty="0"/>
              <a:t>    - APPVEYOR_BUILD_WORKER_IMAGE: Visual Studio 2015</a:t>
            </a:r>
          </a:p>
          <a:p>
            <a:pPr marL="457200" lvl="1" indent="0">
              <a:buNone/>
            </a:pPr>
            <a:r>
              <a:rPr lang="en-US" sz="1200" dirty="0"/>
              <a:t>      CMAKE_GENERATOR: Visual Studio 14 2015 Win64</a:t>
            </a:r>
          </a:p>
          <a:p>
            <a:pPr marL="457200" lvl="1" indent="0">
              <a:buNone/>
            </a:pPr>
            <a:r>
              <a:rPr lang="en-US" sz="1200" dirty="0"/>
              <a:t>    - APPVEYOR_BUILD_WORKER_IMAGE: Visual Studio 2017</a:t>
            </a:r>
          </a:p>
          <a:p>
            <a:pPr marL="457200" lvl="1" indent="0">
              <a:buNone/>
            </a:pPr>
            <a:r>
              <a:rPr lang="en-US" sz="1200" dirty="0"/>
              <a:t>      CMAKE_GENERATOR: Visual Studio 15 2017 Win64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4B6F16-CAB5-D745-854A-9DBAC7899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615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6DE829-D0D2-8645-9E50-92C655CE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501DAC-AEC4-0B4B-9922-E54B435E8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7791"/>
            <a:ext cx="12192000" cy="403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589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BD426-6666-0C4E-9D64-697BA8ACE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все начиналось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A0741E-BDF5-C34C-8DA0-74ED4DA0E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9050" y="2769394"/>
            <a:ext cx="4533900" cy="24638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40A626-731E-784A-9151-BC5A8E4E0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630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9B6A7-3FDD-8943-9275-F82C0E297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Собираем пакеты для </a:t>
            </a:r>
            <a:r>
              <a:rPr lang="en-US" dirty="0" err="1"/>
              <a:t>conan</a:t>
            </a:r>
            <a:br>
              <a:rPr lang="en-US" dirty="0"/>
            </a:br>
            <a:r>
              <a:rPr lang="en-US" sz="1600" dirty="0"/>
              <a:t>git checkout 07_conan_package_tools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F32B6-591F-5647-8D9C-911292DE2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conan</a:t>
            </a:r>
            <a:r>
              <a:rPr lang="en-US" dirty="0"/>
              <a:t> new -t -</a:t>
            </a:r>
            <a:r>
              <a:rPr lang="en-US" dirty="0" err="1"/>
              <a:t>cilg</a:t>
            </a:r>
            <a:r>
              <a:rPr lang="en-US" dirty="0"/>
              <a:t> -</a:t>
            </a:r>
            <a:r>
              <a:rPr lang="en-US" dirty="0" err="1"/>
              <a:t>cilc</a:t>
            </a:r>
            <a:r>
              <a:rPr lang="en-US" dirty="0"/>
              <a:t> -</a:t>
            </a:r>
            <a:r>
              <a:rPr lang="en-US" dirty="0" err="1"/>
              <a:t>cio</a:t>
            </a:r>
            <a:r>
              <a:rPr lang="en-US" dirty="0"/>
              <a:t> -</a:t>
            </a:r>
            <a:r>
              <a:rPr lang="en-US" dirty="0" err="1"/>
              <a:t>ciw</a:t>
            </a:r>
            <a:r>
              <a:rPr lang="en-US" dirty="0"/>
              <a:t> hello/0.1.0</a:t>
            </a:r>
          </a:p>
          <a:p>
            <a:pPr marL="914400" lvl="2" indent="0">
              <a:buNone/>
            </a:pPr>
            <a:r>
              <a:rPr lang="en-US" dirty="0"/>
              <a:t>File saved: .</a:t>
            </a:r>
            <a:r>
              <a:rPr lang="en-US" dirty="0" err="1"/>
              <a:t>travis.yml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File saved: .</a:t>
            </a:r>
            <a:r>
              <a:rPr lang="en-US" dirty="0" err="1"/>
              <a:t>travis</a:t>
            </a:r>
            <a:r>
              <a:rPr lang="en-US" dirty="0"/>
              <a:t>/</a:t>
            </a:r>
            <a:r>
              <a:rPr lang="en-US" dirty="0" err="1"/>
              <a:t>install.sh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File saved: .</a:t>
            </a:r>
            <a:r>
              <a:rPr lang="en-US" dirty="0" err="1"/>
              <a:t>travis</a:t>
            </a:r>
            <a:r>
              <a:rPr lang="en-US" dirty="0"/>
              <a:t>/</a:t>
            </a:r>
            <a:r>
              <a:rPr lang="en-US" dirty="0" err="1"/>
              <a:t>run.sh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File saved: </a:t>
            </a:r>
            <a:r>
              <a:rPr lang="en-US" dirty="0" err="1"/>
              <a:t>appveyor.yml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File saved: </a:t>
            </a:r>
            <a:r>
              <a:rPr lang="en-US" dirty="0" err="1"/>
              <a:t>build.py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File saved: </a:t>
            </a:r>
            <a:r>
              <a:rPr lang="en-US" dirty="0" err="1"/>
              <a:t>conanfile.py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File saved: </a:t>
            </a:r>
            <a:r>
              <a:rPr lang="en-US" dirty="0" err="1"/>
              <a:t>test_package</a:t>
            </a:r>
            <a:r>
              <a:rPr lang="en-US" dirty="0"/>
              <a:t>/</a:t>
            </a:r>
            <a:r>
              <a:rPr lang="en-US" dirty="0" err="1"/>
              <a:t>CMakeLists.txt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File saved: </a:t>
            </a:r>
            <a:r>
              <a:rPr lang="en-US" dirty="0" err="1"/>
              <a:t>test_package</a:t>
            </a:r>
            <a:r>
              <a:rPr lang="en-US" dirty="0"/>
              <a:t>/</a:t>
            </a:r>
            <a:r>
              <a:rPr lang="en-US" dirty="0" err="1"/>
              <a:t>conanfile.py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File saved: </a:t>
            </a:r>
            <a:r>
              <a:rPr lang="en-US" dirty="0" err="1"/>
              <a:t>test_package</a:t>
            </a:r>
            <a:r>
              <a:rPr lang="en-US" dirty="0"/>
              <a:t>/</a:t>
            </a:r>
            <a:r>
              <a:rPr lang="en-US" dirty="0" err="1"/>
              <a:t>example.cpp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D844F-3053-BB46-8151-8DE7F1D0E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8221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9244-4406-D04D-863C-C499DE934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conanfile.py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585A9-7F17-764A-89BA-60F350931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457200" lvl="1" indent="0">
              <a:buNone/>
            </a:pPr>
            <a:r>
              <a:rPr lang="ru-RU" dirty="0"/>
              <a:t>С</a:t>
            </a:r>
            <a:r>
              <a:rPr lang="en-US" dirty="0"/>
              <a:t>lass </a:t>
            </a:r>
            <a:r>
              <a:rPr lang="en-US" dirty="0" err="1"/>
              <a:t>HelloConan</a:t>
            </a:r>
            <a:r>
              <a:rPr lang="en-US" dirty="0"/>
              <a:t>(</a:t>
            </a:r>
            <a:r>
              <a:rPr lang="en-US" dirty="0" err="1"/>
              <a:t>ConanFile</a:t>
            </a:r>
            <a:r>
              <a:rPr lang="en-US" dirty="0"/>
              <a:t>):</a:t>
            </a:r>
          </a:p>
          <a:p>
            <a:pPr marL="457200" lvl="1" indent="0">
              <a:buNone/>
            </a:pPr>
            <a:r>
              <a:rPr lang="en-US" dirty="0"/>
              <a:t>    name = "hello"</a:t>
            </a:r>
          </a:p>
          <a:p>
            <a:pPr marL="457200" lvl="1" indent="0">
              <a:buNone/>
            </a:pPr>
            <a:r>
              <a:rPr lang="en-US" dirty="0"/>
              <a:t>    version = "0.1.0"</a:t>
            </a:r>
          </a:p>
          <a:p>
            <a:pPr marL="457200" lvl="1" indent="0">
              <a:buNone/>
            </a:pPr>
            <a:r>
              <a:rPr lang="en-US" dirty="0"/>
              <a:t>    license = "MIT"</a:t>
            </a:r>
          </a:p>
          <a:p>
            <a:pPr marL="457200" lvl="1" indent="0">
              <a:buNone/>
            </a:pPr>
            <a:r>
              <a:rPr lang="en-US" dirty="0"/>
              <a:t>    </a:t>
            </a:r>
            <a:r>
              <a:rPr lang="en-US" dirty="0" err="1"/>
              <a:t>url</a:t>
            </a:r>
            <a:r>
              <a:rPr lang="en-US" dirty="0"/>
              <a:t> = "https://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sdukshis</a:t>
            </a:r>
            <a:r>
              <a:rPr lang="en-US" dirty="0"/>
              <a:t>/ci-</a:t>
            </a:r>
            <a:r>
              <a:rPr lang="en-US" dirty="0" err="1"/>
              <a:t>corehard</a:t>
            </a:r>
            <a:r>
              <a:rPr lang="en-US" dirty="0"/>
              <a:t>"</a:t>
            </a:r>
          </a:p>
          <a:p>
            <a:pPr marL="457200" lvl="1" indent="0">
              <a:buNone/>
            </a:pPr>
            <a:r>
              <a:rPr lang="en-US" dirty="0"/>
              <a:t>    description = "Demo CI/CD workshop project"</a:t>
            </a:r>
          </a:p>
          <a:p>
            <a:pPr marL="457200" lvl="1" indent="0">
              <a:buNone/>
            </a:pPr>
            <a:r>
              <a:rPr lang="en-US" dirty="0"/>
              <a:t>    settings = "</a:t>
            </a:r>
            <a:r>
              <a:rPr lang="en-US" dirty="0" err="1"/>
              <a:t>os</a:t>
            </a:r>
            <a:r>
              <a:rPr lang="en-US" dirty="0"/>
              <a:t>", "compiler", "</a:t>
            </a:r>
            <a:r>
              <a:rPr lang="en-US" dirty="0" err="1"/>
              <a:t>build_type</a:t>
            </a:r>
            <a:r>
              <a:rPr lang="en-US" dirty="0"/>
              <a:t>", "arch"</a:t>
            </a:r>
          </a:p>
          <a:p>
            <a:pPr marL="457200" lvl="1" indent="0">
              <a:buNone/>
            </a:pPr>
            <a:r>
              <a:rPr lang="en-US" dirty="0"/>
              <a:t>    generators = "</a:t>
            </a:r>
            <a:r>
              <a:rPr lang="en-US" dirty="0" err="1"/>
              <a:t>cmake</a:t>
            </a:r>
            <a:r>
              <a:rPr lang="en-US" dirty="0"/>
              <a:t>"</a:t>
            </a:r>
          </a:p>
          <a:p>
            <a:pPr marL="457200" lvl="1" indent="0">
              <a:buNone/>
            </a:pPr>
            <a:r>
              <a:rPr lang="en-US" dirty="0"/>
              <a:t>    requires = "</a:t>
            </a:r>
            <a:r>
              <a:rPr lang="en-US" dirty="0" err="1"/>
              <a:t>gtest</a:t>
            </a:r>
            <a:r>
              <a:rPr lang="en-US" dirty="0"/>
              <a:t>/1.8.1@bincrafters/stable"</a:t>
            </a:r>
          </a:p>
          <a:p>
            <a:pPr marL="457200" lvl="1" indent="0">
              <a:buNone/>
            </a:pPr>
            <a:r>
              <a:rPr lang="en-US" dirty="0"/>
              <a:t>    </a:t>
            </a:r>
            <a:r>
              <a:rPr lang="en-US" dirty="0" err="1"/>
              <a:t>exports_sources</a:t>
            </a:r>
            <a:r>
              <a:rPr lang="en-US" dirty="0"/>
              <a:t> = [</a:t>
            </a:r>
          </a:p>
          <a:p>
            <a:pPr marL="457200" lvl="1" indent="0">
              <a:buNone/>
            </a:pPr>
            <a:r>
              <a:rPr lang="en-US" dirty="0"/>
              <a:t>        "include/*",</a:t>
            </a:r>
          </a:p>
          <a:p>
            <a:pPr marL="457200" lvl="1" indent="0">
              <a:buNone/>
            </a:pPr>
            <a:r>
              <a:rPr lang="en-US" dirty="0"/>
              <a:t>        "</a:t>
            </a:r>
            <a:r>
              <a:rPr lang="en-US" dirty="0" err="1"/>
              <a:t>src</a:t>
            </a:r>
            <a:r>
              <a:rPr lang="en-US" dirty="0"/>
              <a:t>/*",</a:t>
            </a:r>
          </a:p>
          <a:p>
            <a:pPr marL="457200" lvl="1" indent="0">
              <a:buNone/>
            </a:pPr>
            <a:r>
              <a:rPr lang="en-US" dirty="0"/>
              <a:t>        "tests/*",</a:t>
            </a:r>
          </a:p>
          <a:p>
            <a:pPr marL="457200" lvl="1" indent="0">
              <a:buNone/>
            </a:pPr>
            <a:r>
              <a:rPr lang="en-US" dirty="0"/>
              <a:t>        "</a:t>
            </a:r>
            <a:r>
              <a:rPr lang="en-US" dirty="0" err="1"/>
              <a:t>CMakeLists.txt</a:t>
            </a:r>
            <a:r>
              <a:rPr lang="en-US" dirty="0"/>
              <a:t>",</a:t>
            </a:r>
          </a:p>
          <a:p>
            <a:pPr marL="457200" lvl="1" indent="0">
              <a:buNone/>
            </a:pPr>
            <a:r>
              <a:rPr lang="en-US" dirty="0"/>
              <a:t>    ]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    def build(self):</a:t>
            </a:r>
          </a:p>
          <a:p>
            <a:pPr marL="457200" lvl="1" indent="0">
              <a:buNone/>
            </a:pPr>
            <a:r>
              <a:rPr lang="en-US" dirty="0"/>
              <a:t>        </a:t>
            </a:r>
            <a:r>
              <a:rPr lang="en-US" dirty="0" err="1"/>
              <a:t>cmake</a:t>
            </a:r>
            <a:r>
              <a:rPr lang="en-US" dirty="0"/>
              <a:t> = </a:t>
            </a:r>
            <a:r>
              <a:rPr lang="en-US" dirty="0" err="1"/>
              <a:t>CMake</a:t>
            </a:r>
            <a:r>
              <a:rPr lang="en-US" dirty="0"/>
              <a:t>(self)</a:t>
            </a:r>
          </a:p>
          <a:p>
            <a:pPr marL="457200" lvl="1" indent="0">
              <a:buNone/>
            </a:pPr>
            <a:r>
              <a:rPr lang="en-US" dirty="0"/>
              <a:t>        </a:t>
            </a:r>
            <a:r>
              <a:rPr lang="en-US" dirty="0" err="1"/>
              <a:t>cmake.configure</a:t>
            </a:r>
            <a:r>
              <a:rPr lang="en-US" dirty="0"/>
              <a:t>()</a:t>
            </a:r>
          </a:p>
          <a:p>
            <a:pPr marL="457200" lvl="1" indent="0">
              <a:buNone/>
            </a:pPr>
            <a:r>
              <a:rPr lang="en-US" dirty="0"/>
              <a:t>        </a:t>
            </a:r>
            <a:r>
              <a:rPr lang="en-US" dirty="0" err="1"/>
              <a:t>cmake.build</a:t>
            </a:r>
            <a:r>
              <a:rPr lang="en-US" dirty="0"/>
              <a:t>()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EAFA1-8DEC-8C45-9884-AA2CE7370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100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F4EA2-01A6-E443-BFD7-72F2D1E7B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Собираем пакеты для </a:t>
            </a:r>
            <a:r>
              <a:rPr lang="en-US" dirty="0" err="1"/>
              <a:t>conan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2015A-B50E-2D40-9394-C6D37CEAE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смотрим</a:t>
            </a:r>
            <a:endParaRPr lang="en-US" dirty="0"/>
          </a:p>
          <a:p>
            <a:pPr lvl="1"/>
            <a:r>
              <a:rPr lang="en-US" dirty="0"/>
              <a:t>.</a:t>
            </a:r>
            <a:r>
              <a:rPr lang="en-US" dirty="0" err="1"/>
              <a:t>travis-ci.yml</a:t>
            </a:r>
            <a:endParaRPr lang="en-US" dirty="0"/>
          </a:p>
          <a:p>
            <a:pPr lvl="1"/>
            <a:r>
              <a:rPr lang="en-US" dirty="0" err="1"/>
              <a:t>appveyor.yml</a:t>
            </a:r>
            <a:endParaRPr lang="en-US" dirty="0"/>
          </a:p>
          <a:p>
            <a:pPr lvl="2"/>
            <a:r>
              <a:rPr lang="ru-RU" dirty="0"/>
              <a:t>Убрать (из-за </a:t>
            </a:r>
            <a:r>
              <a:rPr lang="en-US" dirty="0" err="1"/>
              <a:t>gtest</a:t>
            </a:r>
            <a:r>
              <a:rPr lang="en-US" dirty="0"/>
              <a:t>)</a:t>
            </a:r>
            <a:endParaRPr lang="ru-RU" dirty="0"/>
          </a:p>
          <a:p>
            <a:pPr marL="1371600" lvl="3" indent="0">
              <a:buNone/>
            </a:pPr>
            <a:r>
              <a:rPr lang="en-US" dirty="0"/>
              <a:t>- APPVEYOR_BUILD_WORKER_IMAGE: Visual Studio 2015</a:t>
            </a:r>
          </a:p>
          <a:p>
            <a:pPr marL="1371600" lvl="3" indent="0">
              <a:buNone/>
            </a:pPr>
            <a:r>
              <a:rPr lang="en-US" dirty="0"/>
              <a:t>          CONAN_VISUAL_VERSIONS: 12</a:t>
            </a:r>
          </a:p>
          <a:p>
            <a:pPr lvl="1"/>
            <a:r>
              <a:rPr lang="en-US" dirty="0" err="1"/>
              <a:t>build.py</a:t>
            </a:r>
            <a:endParaRPr lang="en-US" dirty="0"/>
          </a:p>
          <a:p>
            <a:pPr marL="1371600" lvl="3" indent="0">
              <a:buNone/>
            </a:pPr>
            <a:r>
              <a:rPr lang="en-US" dirty="0"/>
              <a:t>			</a:t>
            </a:r>
          </a:p>
          <a:p>
            <a:pPr lvl="1"/>
            <a:r>
              <a:rPr lang="en-US" dirty="0" err="1"/>
              <a:t>test_package</a:t>
            </a:r>
            <a:r>
              <a:rPr lang="en-US" dirty="0"/>
              <a:t>/</a:t>
            </a:r>
            <a:r>
              <a:rPr lang="en-US" dirty="0" err="1"/>
              <a:t>CMakeLists.txt</a:t>
            </a:r>
            <a:endParaRPr lang="en-US" dirty="0"/>
          </a:p>
          <a:p>
            <a:pPr marL="914400" lvl="2" indent="0">
              <a:buNone/>
            </a:pPr>
            <a:r>
              <a:rPr lang="en-US" dirty="0" err="1"/>
              <a:t>cmake_minimum_required</a:t>
            </a:r>
            <a:r>
              <a:rPr lang="en-US" dirty="0"/>
              <a:t>(VERSION 2.8.12)</a:t>
            </a:r>
          </a:p>
          <a:p>
            <a:pPr marL="914400" lvl="2" indent="0">
              <a:buNone/>
            </a:pPr>
            <a:r>
              <a:rPr lang="en-US" dirty="0"/>
              <a:t>project(</a:t>
            </a:r>
            <a:r>
              <a:rPr lang="en-US" dirty="0" err="1"/>
              <a:t>test_hello</a:t>
            </a:r>
            <a:r>
              <a:rPr lang="en-US" dirty="0"/>
              <a:t> CXX)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US" dirty="0"/>
              <a:t>include(${CMAKE_BINARY_DIR}/</a:t>
            </a:r>
            <a:r>
              <a:rPr lang="en-US" dirty="0" err="1"/>
              <a:t>conanbuildinfo.cmake</a:t>
            </a:r>
            <a:r>
              <a:rPr lang="en-US" dirty="0"/>
              <a:t>)</a:t>
            </a:r>
          </a:p>
          <a:p>
            <a:pPr marL="914400" lvl="2" indent="0">
              <a:buNone/>
            </a:pPr>
            <a:r>
              <a:rPr lang="en-US" dirty="0" err="1"/>
              <a:t>conan_basic_setup</a:t>
            </a:r>
            <a:r>
              <a:rPr lang="en-US" dirty="0"/>
              <a:t>()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US" dirty="0" err="1"/>
              <a:t>add_executable</a:t>
            </a:r>
            <a:r>
              <a:rPr lang="en-US" dirty="0"/>
              <a:t>(${PROJECT_NAME} ../tests/</a:t>
            </a:r>
            <a:r>
              <a:rPr lang="en-US" dirty="0" err="1"/>
              <a:t>test_hello.cpp</a:t>
            </a:r>
            <a:r>
              <a:rPr lang="en-US" dirty="0"/>
              <a:t>)</a:t>
            </a:r>
          </a:p>
          <a:p>
            <a:pPr marL="914400" lvl="2" indent="0">
              <a:buNone/>
            </a:pPr>
            <a:r>
              <a:rPr lang="en-US" dirty="0" err="1"/>
              <a:t>target_link_libraries</a:t>
            </a:r>
            <a:r>
              <a:rPr lang="en-US" dirty="0"/>
              <a:t>(${PROJECT_NAME} ${CONAN_LIBS})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32538D-779B-5C4C-8222-272384E6B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4561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EB39E-408E-D747-A5FC-00AAB2292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Собираем пакеты для </a:t>
            </a:r>
            <a:r>
              <a:rPr lang="en-US" dirty="0" err="1"/>
              <a:t>conan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7AC44-028F-D045-B10C-D286D0DF4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40000" lnSpcReduction="20000"/>
          </a:bodyPr>
          <a:lstStyle/>
          <a:p>
            <a:r>
              <a:rPr lang="en-US" sz="4000" dirty="0" err="1"/>
              <a:t>test_package</a:t>
            </a:r>
            <a:r>
              <a:rPr lang="en-US" sz="4000" dirty="0"/>
              <a:t>/</a:t>
            </a:r>
            <a:r>
              <a:rPr lang="en-US" sz="4000" dirty="0" err="1"/>
              <a:t>conanfile.py</a:t>
            </a:r>
            <a:endParaRPr lang="en-US" sz="4000" dirty="0"/>
          </a:p>
          <a:p>
            <a:pPr marL="457200" lvl="1" indent="0">
              <a:buNone/>
            </a:pPr>
            <a:r>
              <a:rPr lang="en-US" sz="3500" dirty="0"/>
              <a:t>class </a:t>
            </a:r>
            <a:r>
              <a:rPr lang="en-US" sz="3500" dirty="0" err="1"/>
              <a:t>HelloTestConan</a:t>
            </a:r>
            <a:r>
              <a:rPr lang="en-US" sz="3500" dirty="0"/>
              <a:t>(</a:t>
            </a:r>
            <a:r>
              <a:rPr lang="en-US" sz="3500" dirty="0" err="1"/>
              <a:t>ConanFile</a:t>
            </a:r>
            <a:r>
              <a:rPr lang="en-US" sz="3500" dirty="0"/>
              <a:t>):</a:t>
            </a:r>
          </a:p>
          <a:p>
            <a:pPr marL="457200" lvl="1" indent="0">
              <a:buNone/>
            </a:pPr>
            <a:r>
              <a:rPr lang="en-US" sz="3500" dirty="0"/>
              <a:t>    settings = "</a:t>
            </a:r>
            <a:r>
              <a:rPr lang="en-US" sz="3500" dirty="0" err="1"/>
              <a:t>os</a:t>
            </a:r>
            <a:r>
              <a:rPr lang="en-US" sz="3500" dirty="0"/>
              <a:t>", "compiler", "</a:t>
            </a:r>
            <a:r>
              <a:rPr lang="en-US" sz="3500" dirty="0" err="1"/>
              <a:t>build_type</a:t>
            </a:r>
            <a:r>
              <a:rPr lang="en-US" sz="3500" dirty="0"/>
              <a:t>", "arch"</a:t>
            </a:r>
          </a:p>
          <a:p>
            <a:pPr marL="457200" lvl="1" indent="0">
              <a:buNone/>
            </a:pPr>
            <a:r>
              <a:rPr lang="en-US" sz="3500" dirty="0"/>
              <a:t>    generators = "</a:t>
            </a:r>
            <a:r>
              <a:rPr lang="en-US" sz="3500" dirty="0" err="1"/>
              <a:t>cmake</a:t>
            </a:r>
            <a:r>
              <a:rPr lang="en-US" sz="3500" dirty="0"/>
              <a:t>"</a:t>
            </a:r>
          </a:p>
          <a:p>
            <a:pPr marL="457200" lvl="1" indent="0">
              <a:buNone/>
            </a:pPr>
            <a:r>
              <a:rPr lang="en-US" sz="3500" dirty="0"/>
              <a:t>    requires = "</a:t>
            </a:r>
            <a:r>
              <a:rPr lang="en-US" sz="3500" dirty="0" err="1"/>
              <a:t>gtest</a:t>
            </a:r>
            <a:r>
              <a:rPr lang="en-US" sz="3500" dirty="0"/>
              <a:t>/1.8.1@bincrafters/stable"</a:t>
            </a:r>
          </a:p>
          <a:p>
            <a:pPr marL="457200" lvl="1" indent="0">
              <a:buNone/>
            </a:pPr>
            <a:endParaRPr lang="en-US" sz="3500" dirty="0"/>
          </a:p>
          <a:p>
            <a:pPr marL="457200" lvl="1" indent="0">
              <a:buNone/>
            </a:pPr>
            <a:r>
              <a:rPr lang="en-US" sz="3500" dirty="0"/>
              <a:t>    def build(self):</a:t>
            </a:r>
          </a:p>
          <a:p>
            <a:pPr marL="457200" lvl="1" indent="0">
              <a:buNone/>
            </a:pPr>
            <a:r>
              <a:rPr lang="en-US" sz="3500" dirty="0"/>
              <a:t>        </a:t>
            </a:r>
            <a:r>
              <a:rPr lang="en-US" sz="3500" dirty="0" err="1"/>
              <a:t>cmake</a:t>
            </a:r>
            <a:r>
              <a:rPr lang="en-US" sz="3500" dirty="0"/>
              <a:t> = </a:t>
            </a:r>
            <a:r>
              <a:rPr lang="en-US" sz="3500" dirty="0" err="1"/>
              <a:t>CMake</a:t>
            </a:r>
            <a:r>
              <a:rPr lang="en-US" sz="3500" dirty="0"/>
              <a:t>(self)</a:t>
            </a:r>
          </a:p>
          <a:p>
            <a:pPr marL="457200" lvl="1" indent="0">
              <a:buNone/>
            </a:pPr>
            <a:r>
              <a:rPr lang="en-US" sz="3500" dirty="0"/>
              <a:t>        # Current </a:t>
            </a:r>
            <a:r>
              <a:rPr lang="en-US" sz="3500" dirty="0" err="1"/>
              <a:t>dir</a:t>
            </a:r>
            <a:r>
              <a:rPr lang="en-US" sz="3500" dirty="0"/>
              <a:t> is "</a:t>
            </a:r>
            <a:r>
              <a:rPr lang="en-US" sz="3500" dirty="0" err="1"/>
              <a:t>test_package</a:t>
            </a:r>
            <a:r>
              <a:rPr lang="en-US" sz="3500" dirty="0"/>
              <a:t>/build/&lt;</a:t>
            </a:r>
            <a:r>
              <a:rPr lang="en-US" sz="3500" dirty="0" err="1"/>
              <a:t>build_id</a:t>
            </a:r>
            <a:r>
              <a:rPr lang="en-US" sz="3500" dirty="0"/>
              <a:t>&gt;" and </a:t>
            </a:r>
            <a:r>
              <a:rPr lang="en-US" sz="3500" dirty="0" err="1"/>
              <a:t>CMakeLists.txt</a:t>
            </a:r>
            <a:r>
              <a:rPr lang="en-US" sz="3500" dirty="0"/>
              <a:t> is</a:t>
            </a:r>
          </a:p>
          <a:p>
            <a:pPr marL="457200" lvl="1" indent="0">
              <a:buNone/>
            </a:pPr>
            <a:r>
              <a:rPr lang="en-US" sz="3500" dirty="0"/>
              <a:t>        # in "</a:t>
            </a:r>
            <a:r>
              <a:rPr lang="en-US" sz="3500" dirty="0" err="1"/>
              <a:t>test_package</a:t>
            </a:r>
            <a:r>
              <a:rPr lang="en-US" sz="3500" dirty="0"/>
              <a:t>"</a:t>
            </a:r>
          </a:p>
          <a:p>
            <a:pPr marL="457200" lvl="1" indent="0">
              <a:buNone/>
            </a:pPr>
            <a:r>
              <a:rPr lang="en-US" sz="3500" dirty="0"/>
              <a:t>        </a:t>
            </a:r>
            <a:r>
              <a:rPr lang="en-US" sz="3500" dirty="0" err="1"/>
              <a:t>cmake.configure</a:t>
            </a:r>
            <a:r>
              <a:rPr lang="en-US" sz="3500" dirty="0"/>
              <a:t>()</a:t>
            </a:r>
          </a:p>
          <a:p>
            <a:pPr marL="457200" lvl="1" indent="0">
              <a:buNone/>
            </a:pPr>
            <a:r>
              <a:rPr lang="en-US" sz="3500" dirty="0"/>
              <a:t>        </a:t>
            </a:r>
            <a:r>
              <a:rPr lang="en-US" sz="3500" dirty="0" err="1"/>
              <a:t>cmake.build</a:t>
            </a:r>
            <a:r>
              <a:rPr lang="en-US" sz="3500" dirty="0"/>
              <a:t>()</a:t>
            </a:r>
          </a:p>
          <a:p>
            <a:pPr marL="457200" lvl="1" indent="0">
              <a:buNone/>
            </a:pPr>
            <a:endParaRPr lang="en-US" sz="3500" dirty="0"/>
          </a:p>
          <a:p>
            <a:pPr marL="457200" lvl="1" indent="0">
              <a:buNone/>
            </a:pPr>
            <a:r>
              <a:rPr lang="en-US" sz="3500" dirty="0"/>
              <a:t>    def imports(self):</a:t>
            </a:r>
          </a:p>
          <a:p>
            <a:pPr marL="457200" lvl="1" indent="0">
              <a:buNone/>
            </a:pPr>
            <a:r>
              <a:rPr lang="en-US" sz="3500" dirty="0"/>
              <a:t>        </a:t>
            </a:r>
            <a:r>
              <a:rPr lang="en-US" sz="3500" dirty="0" err="1"/>
              <a:t>self.copy</a:t>
            </a:r>
            <a:r>
              <a:rPr lang="en-US" sz="3500" dirty="0"/>
              <a:t>("*.</a:t>
            </a:r>
            <a:r>
              <a:rPr lang="en-US" sz="3500" dirty="0" err="1"/>
              <a:t>dll</a:t>
            </a:r>
            <a:r>
              <a:rPr lang="en-US" sz="3500" dirty="0"/>
              <a:t>", </a:t>
            </a:r>
            <a:r>
              <a:rPr lang="en-US" sz="3500" dirty="0" err="1"/>
              <a:t>dst</a:t>
            </a:r>
            <a:r>
              <a:rPr lang="en-US" sz="3500" dirty="0"/>
              <a:t>="bin", </a:t>
            </a:r>
            <a:r>
              <a:rPr lang="en-US" sz="3500" dirty="0" err="1"/>
              <a:t>src</a:t>
            </a:r>
            <a:r>
              <a:rPr lang="en-US" sz="3500" dirty="0"/>
              <a:t>="bin")</a:t>
            </a:r>
          </a:p>
          <a:p>
            <a:pPr marL="457200" lvl="1" indent="0">
              <a:buNone/>
            </a:pPr>
            <a:r>
              <a:rPr lang="en-US" sz="3500" dirty="0"/>
              <a:t>        </a:t>
            </a:r>
            <a:r>
              <a:rPr lang="en-US" sz="3500" dirty="0" err="1"/>
              <a:t>self.copy</a:t>
            </a:r>
            <a:r>
              <a:rPr lang="en-US" sz="3500" dirty="0"/>
              <a:t>("*.</a:t>
            </a:r>
            <a:r>
              <a:rPr lang="en-US" sz="3500" dirty="0" err="1"/>
              <a:t>dylib</a:t>
            </a:r>
            <a:r>
              <a:rPr lang="en-US" sz="3500" dirty="0"/>
              <a:t>*", </a:t>
            </a:r>
            <a:r>
              <a:rPr lang="en-US" sz="3500" dirty="0" err="1"/>
              <a:t>dst</a:t>
            </a:r>
            <a:r>
              <a:rPr lang="en-US" sz="3500" dirty="0"/>
              <a:t>="bin", </a:t>
            </a:r>
            <a:r>
              <a:rPr lang="en-US" sz="3500" dirty="0" err="1"/>
              <a:t>src</a:t>
            </a:r>
            <a:r>
              <a:rPr lang="en-US" sz="3500" dirty="0"/>
              <a:t>="lib")</a:t>
            </a:r>
          </a:p>
          <a:p>
            <a:pPr marL="457200" lvl="1" indent="0">
              <a:buNone/>
            </a:pPr>
            <a:r>
              <a:rPr lang="en-US" sz="3500" dirty="0"/>
              <a:t>        </a:t>
            </a:r>
            <a:r>
              <a:rPr lang="en-US" sz="3500" dirty="0" err="1"/>
              <a:t>self.copy</a:t>
            </a:r>
            <a:r>
              <a:rPr lang="en-US" sz="3500" dirty="0"/>
              <a:t>('*.so*', </a:t>
            </a:r>
            <a:r>
              <a:rPr lang="en-US" sz="3500" dirty="0" err="1"/>
              <a:t>dst</a:t>
            </a:r>
            <a:r>
              <a:rPr lang="en-US" sz="3500" dirty="0"/>
              <a:t>='bin', </a:t>
            </a:r>
            <a:r>
              <a:rPr lang="en-US" sz="3500" dirty="0" err="1"/>
              <a:t>src</a:t>
            </a:r>
            <a:r>
              <a:rPr lang="en-US" sz="3500" dirty="0"/>
              <a:t>='lib')</a:t>
            </a:r>
          </a:p>
          <a:p>
            <a:pPr marL="457200" lvl="1" indent="0">
              <a:buNone/>
            </a:pPr>
            <a:endParaRPr lang="en-US" sz="3500" dirty="0"/>
          </a:p>
          <a:p>
            <a:pPr marL="457200" lvl="1" indent="0">
              <a:buNone/>
            </a:pPr>
            <a:r>
              <a:rPr lang="en-US" sz="3500" dirty="0"/>
              <a:t>    def test(self):</a:t>
            </a:r>
          </a:p>
          <a:p>
            <a:pPr marL="457200" lvl="1" indent="0">
              <a:buNone/>
            </a:pPr>
            <a:r>
              <a:rPr lang="en-US" sz="3500" dirty="0"/>
              <a:t>        </a:t>
            </a:r>
            <a:r>
              <a:rPr lang="en-US" sz="3500" dirty="0" err="1"/>
              <a:t>os.chdir</a:t>
            </a:r>
            <a:r>
              <a:rPr lang="en-US" sz="3500" dirty="0"/>
              <a:t>("bin")</a:t>
            </a:r>
          </a:p>
          <a:p>
            <a:pPr marL="457200" lvl="1" indent="0">
              <a:buNone/>
            </a:pPr>
            <a:r>
              <a:rPr lang="en-US" sz="3500" dirty="0"/>
              <a:t>        </a:t>
            </a:r>
            <a:r>
              <a:rPr lang="en-US" sz="3500" dirty="0" err="1"/>
              <a:t>self.run</a:t>
            </a:r>
            <a:r>
              <a:rPr lang="en-US" sz="3500" dirty="0"/>
              <a:t>(".%</a:t>
            </a:r>
            <a:r>
              <a:rPr lang="en-US" sz="3500" dirty="0" err="1"/>
              <a:t>stest_hello</a:t>
            </a:r>
            <a:r>
              <a:rPr lang="en-US" sz="3500" dirty="0"/>
              <a:t>" % </a:t>
            </a:r>
            <a:r>
              <a:rPr lang="en-US" sz="3500" dirty="0" err="1"/>
              <a:t>os.sep</a:t>
            </a:r>
            <a:r>
              <a:rPr lang="en-US" sz="3500" dirty="0"/>
              <a:t>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9CBEE-9370-E541-AD51-F9D6F047A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667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09245-7F1A-D542-95AE-530631C87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776887-8F9B-2448-B5BD-49AD98AED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1623"/>
            <a:ext cx="12192000" cy="531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384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CFB5D-5208-C946-ACF9-A3A523C00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Conan package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2CE750-C11F-964E-BD96-654EB23A4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593B17-CF1A-E047-8B7B-79D38C8F8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63491"/>
            <a:ext cx="6896100" cy="2959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DD3B5A-2545-8F4B-837C-B5F5EA98649C}"/>
              </a:ext>
            </a:extLst>
          </p:cNvPr>
          <p:cNvSpPr txBox="1"/>
          <p:nvPr/>
        </p:nvSpPr>
        <p:spPr>
          <a:xfrm>
            <a:off x="838200" y="1908545"/>
            <a:ext cx="1204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Linux </a:t>
            </a:r>
            <a:r>
              <a:rPr lang="en-US" dirty="0" err="1"/>
              <a:t>gcc</a:t>
            </a:r>
            <a:r>
              <a:rPr lang="en-US" dirty="0"/>
              <a:t> 7</a:t>
            </a:r>
          </a:p>
        </p:txBody>
      </p:sp>
    </p:spTree>
    <p:extLst>
      <p:ext uri="{BB962C8B-B14F-4D97-AF65-F5344CB8AC3E}">
        <p14:creationId xmlns:p14="http://schemas.microsoft.com/office/powerpoint/2010/main" val="21160535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CFB5D-5208-C946-ACF9-A3A523C00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Conan package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2CE750-C11F-964E-BD96-654EB23A4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DD3B5A-2545-8F4B-837C-B5F5EA98649C}"/>
              </a:ext>
            </a:extLst>
          </p:cNvPr>
          <p:cNvSpPr txBox="1"/>
          <p:nvPr/>
        </p:nvSpPr>
        <p:spPr>
          <a:xfrm>
            <a:off x="838200" y="1908545"/>
            <a:ext cx="1801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Mac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xcode</a:t>
            </a:r>
            <a:r>
              <a:rPr lang="en-US" dirty="0"/>
              <a:t> 9.2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40F282-BB16-D244-B063-3476DBABC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96325"/>
            <a:ext cx="61976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3870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CFB5D-5208-C946-ACF9-A3A523C00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Conan package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2CE750-C11F-964E-BD96-654EB23A4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DD3B5A-2545-8F4B-837C-B5F5EA98649C}"/>
              </a:ext>
            </a:extLst>
          </p:cNvPr>
          <p:cNvSpPr txBox="1"/>
          <p:nvPr/>
        </p:nvSpPr>
        <p:spPr>
          <a:xfrm>
            <a:off x="838200" y="1908545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Visual Studio 2017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E8A827-1130-7F4B-8895-AB9E2759F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95734"/>
            <a:ext cx="91694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4326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C4E43-711B-0449-9FCA-ACAC2757A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Uploading </a:t>
            </a:r>
            <a:r>
              <a:rPr lang="en-US" dirty="0" err="1"/>
              <a:t>conan</a:t>
            </a:r>
            <a:r>
              <a:rPr lang="en-US" dirty="0"/>
              <a:t>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EF50E-30C0-924B-A700-2953A7AD1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CONAN_UPLOAD </a:t>
            </a:r>
            <a:r>
              <a:rPr lang="ru-RU" dirty="0"/>
              <a:t>– </a:t>
            </a:r>
            <a:r>
              <a:rPr lang="en-US" dirty="0" err="1"/>
              <a:t>url</a:t>
            </a:r>
            <a:r>
              <a:rPr lang="en-US" dirty="0"/>
              <a:t> from </a:t>
            </a:r>
            <a:r>
              <a:rPr lang="en-US" dirty="0" err="1"/>
              <a:t>bintray</a:t>
            </a:r>
            <a:endParaRPr lang="en-US" dirty="0"/>
          </a:p>
          <a:p>
            <a:r>
              <a:rPr lang="en-US" dirty="0"/>
              <a:t>CONAN_LOGIN_USERNAME – </a:t>
            </a:r>
            <a:r>
              <a:rPr lang="ru-RU" dirty="0"/>
              <a:t>учетная запись на </a:t>
            </a:r>
            <a:r>
              <a:rPr lang="en-US" dirty="0" err="1"/>
              <a:t>bintray</a:t>
            </a:r>
            <a:endParaRPr lang="en-US" dirty="0"/>
          </a:p>
          <a:p>
            <a:r>
              <a:rPr lang="en-US" dirty="0"/>
              <a:t>CONAN_PASSWORD – </a:t>
            </a:r>
            <a:r>
              <a:rPr lang="ru-RU" dirty="0"/>
              <a:t>не хранить в исходных кодах! Использовать </a:t>
            </a:r>
            <a:r>
              <a:rPr lang="en-US" dirty="0"/>
              <a:t>secret variables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https://docs.conan.io/en/latest/uploading_packages/bintray/uploading_bintray.html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FB264-8476-C647-A020-542CE87C0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0012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43D9E-AE5D-D243-AC31-5E57FFEE1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DevOps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4090C-9F85-7E48-B8CB-77E974DC6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регистрируемся на </a:t>
            </a:r>
            <a:r>
              <a:rPr lang="en-US" dirty="0"/>
              <a:t>Azure DevOps</a:t>
            </a:r>
            <a:endParaRPr lang="ru-RU" dirty="0"/>
          </a:p>
          <a:p>
            <a:r>
              <a:rPr lang="ru-RU" dirty="0"/>
              <a:t>добавляем свой </a:t>
            </a:r>
            <a:r>
              <a:rPr lang="ru-RU" dirty="0" err="1"/>
              <a:t>репозиторий</a:t>
            </a:r>
            <a:r>
              <a:rPr lang="ru-RU" dirty="0"/>
              <a:t> из </a:t>
            </a:r>
            <a:r>
              <a:rPr lang="en-US" dirty="0" err="1"/>
              <a:t>github</a:t>
            </a:r>
            <a:r>
              <a:rPr lang="en-US" dirty="0"/>
              <a:t> (</a:t>
            </a:r>
            <a:r>
              <a:rPr lang="ru-RU" dirty="0"/>
              <a:t>или создаем новый)</a:t>
            </a:r>
          </a:p>
          <a:p>
            <a:r>
              <a:rPr lang="ru-RU" dirty="0"/>
              <a:t>в корне </a:t>
            </a:r>
            <a:r>
              <a:rPr lang="ru-RU" dirty="0" err="1"/>
              <a:t>репозитория</a:t>
            </a:r>
            <a:r>
              <a:rPr lang="ru-RU" dirty="0"/>
              <a:t> создаем </a:t>
            </a:r>
            <a:r>
              <a:rPr lang="en-US" dirty="0">
                <a:hlinkClick r:id="rId2"/>
              </a:rPr>
              <a:t>azure-pipelines.yml</a:t>
            </a:r>
            <a:endParaRPr lang="en-US" dirty="0"/>
          </a:p>
          <a:p>
            <a:r>
              <a:rPr lang="ru-RU" dirty="0"/>
              <a:t>получаем на одной платформе сборки под</a:t>
            </a:r>
          </a:p>
          <a:p>
            <a:pPr lvl="1"/>
            <a:r>
              <a:rPr lang="en-US" dirty="0"/>
              <a:t>Windows</a:t>
            </a:r>
          </a:p>
          <a:p>
            <a:pPr lvl="1"/>
            <a:r>
              <a:rPr lang="en-US" dirty="0"/>
              <a:t>Linux</a:t>
            </a:r>
          </a:p>
          <a:p>
            <a:pPr lvl="1"/>
            <a:r>
              <a:rPr lang="en-US" dirty="0"/>
              <a:t>MacOS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14170-FFE0-3842-B15A-98586E3AE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33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BD426-6666-0C4E-9D64-697BA8ACE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все начиналось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40A626-731E-784A-9151-BC5A8E4E0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BA726B-3465-9446-A162-0275A29B6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9100" y="2413794"/>
            <a:ext cx="6273800" cy="3175000"/>
          </a:xfrm>
        </p:spPr>
      </p:pic>
    </p:spTree>
    <p:extLst>
      <p:ext uri="{BB962C8B-B14F-4D97-AF65-F5344CB8AC3E}">
        <p14:creationId xmlns:p14="http://schemas.microsoft.com/office/powerpoint/2010/main" val="37258834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C423E-A948-4547-BAD8-D1B0C07F9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Приватные </a:t>
            </a:r>
            <a:r>
              <a:rPr lang="ru-RU" dirty="0" err="1"/>
              <a:t>репозитории</a:t>
            </a:r>
            <a:r>
              <a:rPr lang="ru-RU" dirty="0"/>
              <a:t>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D7780-11CD-AA44-AE33-450718E4C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8EF3D6-18DE-0D49-B66F-886738326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3295"/>
            <a:ext cx="12192000" cy="559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740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31626-E347-7F42-BBB5-E9C8444E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Приватные сборки </a:t>
            </a:r>
            <a:r>
              <a:rPr lang="en-US" dirty="0" err="1"/>
              <a:t>travis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3EA0679-1993-424B-AEC8-7CDCBFCB0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2711" y="1462295"/>
            <a:ext cx="8621944" cy="512244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1C4CDD-CF42-DE4B-A732-47F16872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5576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31626-E347-7F42-BBB5-E9C8444E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Приватные сборки </a:t>
            </a:r>
            <a:r>
              <a:rPr lang="en-US" dirty="0" err="1"/>
              <a:t>appveyor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1C4CDD-CF42-DE4B-A732-47F16872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42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E23CE7E-C814-5B4C-9F32-0ED480A268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5875" y="1825625"/>
            <a:ext cx="9720249" cy="4351338"/>
          </a:xfrm>
        </p:spPr>
      </p:pic>
    </p:spTree>
    <p:extLst>
      <p:ext uri="{BB962C8B-B14F-4D97-AF65-F5344CB8AC3E}">
        <p14:creationId xmlns:p14="http://schemas.microsoft.com/office/powerpoint/2010/main" val="40587040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4AA10-BB7D-CF49-8385-CDDF80BF3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09E14-4DFC-FE4C-9227-69F3BA39B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1353" cy="4351338"/>
          </a:xfrm>
        </p:spPr>
        <p:txBody>
          <a:bodyPr/>
          <a:lstStyle/>
          <a:p>
            <a:r>
              <a:rPr lang="ru-RU" dirty="0"/>
              <a:t>легко развернуть самостоятельно</a:t>
            </a:r>
          </a:p>
          <a:p>
            <a:r>
              <a:rPr lang="ru-RU" dirty="0"/>
              <a:t>удобный </a:t>
            </a:r>
            <a:r>
              <a:rPr lang="en-US" dirty="0"/>
              <a:t>CI</a:t>
            </a:r>
          </a:p>
          <a:p>
            <a:r>
              <a:rPr lang="ru-RU" dirty="0" err="1"/>
              <a:t>тикеты</a:t>
            </a:r>
            <a:endParaRPr lang="ru-RU" dirty="0"/>
          </a:p>
          <a:p>
            <a:r>
              <a:rPr lang="en-US" dirty="0"/>
              <a:t>code review</a:t>
            </a:r>
          </a:p>
          <a:p>
            <a:r>
              <a:rPr lang="en-US" dirty="0"/>
              <a:t>wiki</a:t>
            </a:r>
          </a:p>
          <a:p>
            <a:r>
              <a:rPr lang="en-US" dirty="0"/>
              <a:t>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90D8D-27B5-DE46-B6FB-A023B5BBC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7DF735-E48F-A34B-A0F8-F2FAF731D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7952" y="230901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147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D243D-C30D-4C43-8271-87813518A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Нам нужен </a:t>
            </a:r>
            <a:r>
              <a:rPr lang="en-US" dirty="0"/>
              <a:t>VPS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B7F2AF-3CFE-8B49-8AC6-076536C6C8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9950" y="1481240"/>
            <a:ext cx="8128449" cy="512079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AB9389-1B0F-EA45-AEA9-7995DCE59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278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E76C-E3C4-674C-9B04-2ADC394EF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Создаем </a:t>
            </a:r>
            <a:r>
              <a:rPr lang="en-US" dirty="0"/>
              <a:t>VPS </a:t>
            </a:r>
            <a:r>
              <a:rPr lang="ru-RU" dirty="0"/>
              <a:t>и ставим </a:t>
            </a:r>
            <a:r>
              <a:rPr lang="en-US" dirty="0"/>
              <a:t>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8ED2C-C9E7-E943-A501-B979EAD86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Выбираем конфигурацию с </a:t>
            </a:r>
            <a:r>
              <a:rPr lang="en-US" dirty="0"/>
              <a:t>8 </a:t>
            </a:r>
            <a:r>
              <a:rPr lang="ru-RU" dirty="0"/>
              <a:t>Гб </a:t>
            </a:r>
            <a:r>
              <a:rPr lang="en-US" dirty="0"/>
              <a:t>RAM </a:t>
            </a:r>
            <a:r>
              <a:rPr lang="ru-RU" dirty="0"/>
              <a:t>на </a:t>
            </a:r>
            <a:r>
              <a:rPr lang="en-US" dirty="0">
                <a:hlinkClick r:id="rId2"/>
              </a:rPr>
              <a:t>https://sprintbox.ru/price.html</a:t>
            </a:r>
            <a:r>
              <a:rPr lang="ru-RU" dirty="0"/>
              <a:t> с </a:t>
            </a:r>
            <a:r>
              <a:rPr lang="ru-RU" dirty="0" err="1"/>
              <a:t>промокодом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Для </a:t>
            </a:r>
            <a:r>
              <a:rPr lang="en-US" dirty="0"/>
              <a:t>Windows </a:t>
            </a:r>
            <a:r>
              <a:rPr lang="ru-RU" dirty="0"/>
              <a:t>ставим </a:t>
            </a:r>
            <a:r>
              <a:rPr lang="en-US" dirty="0" err="1"/>
              <a:t>PuTTy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 письме находим адрес сервера и пароль </a:t>
            </a:r>
            <a:r>
              <a:rPr lang="en-US" dirty="0"/>
              <a:t>root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Логинимся</a:t>
            </a:r>
            <a:r>
              <a:rPr lang="ru-RU" dirty="0"/>
              <a:t> на сервер</a:t>
            </a:r>
          </a:p>
          <a:p>
            <a:pPr lvl="1"/>
            <a:r>
              <a:rPr lang="en-US" dirty="0" err="1"/>
              <a:t>ssh</a:t>
            </a:r>
            <a:r>
              <a:rPr lang="en-US" dirty="0"/>
              <a:t> root@&lt;server </a:t>
            </a:r>
            <a:r>
              <a:rPr lang="en-US" dirty="0" err="1"/>
              <a:t>ip</a:t>
            </a:r>
            <a:r>
              <a:rPr lang="en-US" dirty="0"/>
              <a:t>&gt;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Ставим </a:t>
            </a:r>
            <a:r>
              <a:rPr lang="en-US" dirty="0"/>
              <a:t>docker</a:t>
            </a:r>
          </a:p>
          <a:p>
            <a:pPr lvl="1"/>
            <a:r>
              <a:rPr lang="en-US" dirty="0"/>
              <a:t>apt update &amp;&amp; apt install </a:t>
            </a:r>
            <a:r>
              <a:rPr lang="en-US" dirty="0" err="1"/>
              <a:t>docker.io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D59BC-4DC6-1F43-847A-EAFB0DB6D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447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237CF-A526-0047-AE6A-FB2E69DB2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Запускаем </a:t>
            </a:r>
            <a:r>
              <a:rPr lang="en-US" dirty="0"/>
              <a:t>Gitlab</a:t>
            </a:r>
            <a:br>
              <a:rPr lang="en-US" dirty="0"/>
            </a:br>
            <a:r>
              <a:rPr lang="en-US" sz="1600" dirty="0"/>
              <a:t>git checkout 08_gitlab_ci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A0EFB-364B-1943-9B06-63681AFF0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GITLAB_HOST="185.185.69.25"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docker run \</a:t>
            </a:r>
          </a:p>
          <a:p>
            <a:pPr marL="0" indent="0">
              <a:buNone/>
            </a:pPr>
            <a:r>
              <a:rPr lang="en-US" dirty="0"/>
              <a:t>  --detach \</a:t>
            </a:r>
          </a:p>
          <a:p>
            <a:pPr marL="0" indent="0">
              <a:buNone/>
            </a:pPr>
            <a:r>
              <a:rPr lang="en-US" dirty="0"/>
              <a:t>  --hostname $GITLAB_HOST \</a:t>
            </a:r>
          </a:p>
          <a:p>
            <a:pPr marL="0" indent="0">
              <a:buNone/>
            </a:pPr>
            <a:r>
              <a:rPr lang="en-US" dirty="0"/>
              <a:t>  --</a:t>
            </a:r>
            <a:r>
              <a:rPr lang="en-US" dirty="0" err="1"/>
              <a:t>env</a:t>
            </a:r>
            <a:r>
              <a:rPr lang="en-US" dirty="0"/>
              <a:t> GITLAB_OMNIBUS_CONFIG="</a:t>
            </a:r>
            <a:r>
              <a:rPr lang="en-US" dirty="0" err="1"/>
              <a:t>external_url</a:t>
            </a:r>
            <a:r>
              <a:rPr lang="en-US" dirty="0"/>
              <a:t> 'http://$GITLAB_HOST/'; </a:t>
            </a:r>
            <a:r>
              <a:rPr lang="en-US" dirty="0" err="1"/>
              <a:t>gitlab_rails</a:t>
            </a:r>
            <a:r>
              <a:rPr lang="en-US" dirty="0"/>
              <a:t>['</a:t>
            </a:r>
            <a:r>
              <a:rPr lang="en-US" dirty="0" err="1"/>
              <a:t>gitlab_shell_ssh_port</a:t>
            </a:r>
            <a:r>
              <a:rPr lang="en-US" dirty="0"/>
              <a:t>'] = 2222;" \</a:t>
            </a:r>
          </a:p>
          <a:p>
            <a:pPr marL="0" indent="0">
              <a:buNone/>
            </a:pPr>
            <a:r>
              <a:rPr lang="en-US" dirty="0"/>
              <a:t>  --publish 443:443 --publish 80:80 --publish 2222:22 --publish 5005:5005 \</a:t>
            </a:r>
          </a:p>
          <a:p>
            <a:pPr marL="0" indent="0">
              <a:buNone/>
            </a:pPr>
            <a:r>
              <a:rPr lang="en-US" dirty="0"/>
              <a:t>  --name </a:t>
            </a:r>
            <a:r>
              <a:rPr lang="en-US" dirty="0" err="1"/>
              <a:t>gitlab</a:t>
            </a:r>
            <a:r>
              <a:rPr lang="en-US" dirty="0"/>
              <a:t> \</a:t>
            </a:r>
          </a:p>
          <a:p>
            <a:pPr marL="0" indent="0">
              <a:buNone/>
            </a:pPr>
            <a:r>
              <a:rPr lang="en-US" dirty="0"/>
              <a:t>  --restart always \</a:t>
            </a:r>
          </a:p>
          <a:p>
            <a:pPr marL="0" indent="0">
              <a:buNone/>
            </a:pPr>
            <a:r>
              <a:rPr lang="en-US" dirty="0"/>
              <a:t>  --volume /</a:t>
            </a:r>
            <a:r>
              <a:rPr lang="en-US" dirty="0" err="1"/>
              <a:t>srv</a:t>
            </a:r>
            <a:r>
              <a:rPr lang="en-US" dirty="0"/>
              <a:t>/</a:t>
            </a:r>
            <a:r>
              <a:rPr lang="en-US" dirty="0" err="1"/>
              <a:t>gitlab</a:t>
            </a:r>
            <a:r>
              <a:rPr lang="en-US" dirty="0"/>
              <a:t>/config:/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gitlab</a:t>
            </a:r>
            <a:r>
              <a:rPr lang="en-US" dirty="0"/>
              <a:t> \</a:t>
            </a:r>
          </a:p>
          <a:p>
            <a:pPr marL="0" indent="0">
              <a:buNone/>
            </a:pPr>
            <a:r>
              <a:rPr lang="en-US" dirty="0"/>
              <a:t>  --volume /</a:t>
            </a:r>
            <a:r>
              <a:rPr lang="en-US" dirty="0" err="1"/>
              <a:t>srv</a:t>
            </a:r>
            <a:r>
              <a:rPr lang="en-US" dirty="0"/>
              <a:t>/</a:t>
            </a:r>
            <a:r>
              <a:rPr lang="en-US" dirty="0" err="1"/>
              <a:t>gitlab</a:t>
            </a:r>
            <a:r>
              <a:rPr lang="en-US" dirty="0"/>
              <a:t>/logs:/</a:t>
            </a:r>
            <a:r>
              <a:rPr lang="en-US" dirty="0" err="1"/>
              <a:t>var</a:t>
            </a:r>
            <a:r>
              <a:rPr lang="en-US" dirty="0"/>
              <a:t>/log/</a:t>
            </a:r>
            <a:r>
              <a:rPr lang="en-US" dirty="0" err="1"/>
              <a:t>gitlab</a:t>
            </a:r>
            <a:r>
              <a:rPr lang="en-US" dirty="0"/>
              <a:t> \</a:t>
            </a:r>
          </a:p>
          <a:p>
            <a:pPr marL="0" indent="0">
              <a:buNone/>
            </a:pPr>
            <a:r>
              <a:rPr lang="en-US" dirty="0"/>
              <a:t>  --volume /</a:t>
            </a:r>
            <a:r>
              <a:rPr lang="en-US" dirty="0" err="1"/>
              <a:t>srv</a:t>
            </a:r>
            <a:r>
              <a:rPr lang="en-US" dirty="0"/>
              <a:t>/</a:t>
            </a:r>
            <a:r>
              <a:rPr lang="en-US" dirty="0" err="1"/>
              <a:t>gitlab</a:t>
            </a:r>
            <a:r>
              <a:rPr lang="en-US" dirty="0"/>
              <a:t>/data:/</a:t>
            </a:r>
            <a:r>
              <a:rPr lang="en-US" dirty="0" err="1"/>
              <a:t>var</a:t>
            </a:r>
            <a:r>
              <a:rPr lang="en-US" dirty="0"/>
              <a:t>/opt/</a:t>
            </a:r>
            <a:r>
              <a:rPr lang="en-US" dirty="0" err="1"/>
              <a:t>gitlab</a:t>
            </a:r>
            <a:r>
              <a:rPr lang="en-US" dirty="0"/>
              <a:t>  \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gitlab</a:t>
            </a:r>
            <a:r>
              <a:rPr lang="en-US" dirty="0"/>
              <a:t>/</a:t>
            </a:r>
            <a:r>
              <a:rPr lang="en-US" dirty="0" err="1"/>
              <a:t>gitlab-ce:latest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ru-RU" dirty="0"/>
              <a:t>Ждем </a:t>
            </a:r>
            <a:r>
              <a:rPr lang="en-US" dirty="0"/>
              <a:t>~ 5 </a:t>
            </a:r>
            <a:r>
              <a:rPr lang="ru-RU" dirty="0"/>
              <a:t>минут. Можно посмотреть </a:t>
            </a:r>
            <a:r>
              <a:rPr lang="en-US" dirty="0"/>
              <a:t>docker stats </a:t>
            </a:r>
            <a:r>
              <a:rPr lang="ru-RU" dirty="0"/>
              <a:t>и дождаться когда закончится потребление </a:t>
            </a:r>
            <a:r>
              <a:rPr lang="en-US" dirty="0"/>
              <a:t>CPU</a:t>
            </a:r>
            <a:endParaRPr lang="ru-RU" dirty="0"/>
          </a:p>
          <a:p>
            <a:r>
              <a:rPr lang="ru-RU" dirty="0"/>
              <a:t>!!!</a:t>
            </a:r>
            <a:r>
              <a:rPr lang="en-US" dirty="0"/>
              <a:t> </a:t>
            </a:r>
            <a:r>
              <a:rPr lang="ru-RU" dirty="0"/>
              <a:t>при настоящем развертывании необходимо добавить </a:t>
            </a:r>
            <a:r>
              <a:rPr lang="en-US" dirty="0"/>
              <a:t>HTTPS </a:t>
            </a:r>
            <a:r>
              <a:rPr lang="ru-RU" dirty="0"/>
              <a:t>с использованием сертификатов. Например </a:t>
            </a:r>
            <a:r>
              <a:rPr lang="en-US" dirty="0"/>
              <a:t>Let’s Encrypt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FE54B-4066-1C4A-8E9B-8A6E7AC2E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9759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D02A-8CBB-3044-8835-18AA40C1B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Создаем </a:t>
            </a:r>
            <a:r>
              <a:rPr lang="ru-RU" dirty="0" err="1"/>
              <a:t>репозиторий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63738-0679-4F4B-A423-E5427C796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Заходим на </a:t>
            </a:r>
            <a:r>
              <a:rPr lang="en-US" dirty="0"/>
              <a:t>http://&lt;server </a:t>
            </a:r>
            <a:r>
              <a:rPr lang="en-US" dirty="0" err="1"/>
              <a:t>ip</a:t>
            </a:r>
            <a:r>
              <a:rPr lang="en-US" dirty="0"/>
              <a:t>&gt;</a:t>
            </a:r>
          </a:p>
          <a:p>
            <a:r>
              <a:rPr lang="ru-RU" dirty="0"/>
              <a:t>Меняем пароль для </a:t>
            </a:r>
            <a:r>
              <a:rPr lang="en-US" dirty="0"/>
              <a:t>root</a:t>
            </a:r>
          </a:p>
          <a:p>
            <a:r>
              <a:rPr lang="ru-RU" dirty="0"/>
              <a:t>Создаем проект</a:t>
            </a:r>
          </a:p>
          <a:p>
            <a:r>
              <a:rPr lang="ru-RU" dirty="0"/>
              <a:t>Подключаем в локальном </a:t>
            </a:r>
            <a:r>
              <a:rPr lang="ru-RU" dirty="0" err="1"/>
              <a:t>репозитории</a:t>
            </a:r>
            <a:r>
              <a:rPr lang="ru-RU" dirty="0"/>
              <a:t> новый </a:t>
            </a:r>
            <a:r>
              <a:rPr lang="en-US" dirty="0"/>
              <a:t>remote</a:t>
            </a:r>
          </a:p>
          <a:p>
            <a:r>
              <a:rPr lang="en-US" dirty="0"/>
              <a:t>git push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0AA4F-1A59-5442-9BEB-BBA7903B8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201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88E3E-D174-9443-A952-79395080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Запускаем </a:t>
            </a:r>
            <a:r>
              <a:rPr lang="en-US" dirty="0" err="1"/>
              <a:t>gitlab</a:t>
            </a:r>
            <a:r>
              <a:rPr lang="en-US" dirty="0"/>
              <a:t> 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D9D77-5517-7541-BDD6-0B70CA5CC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docker run \</a:t>
            </a:r>
          </a:p>
          <a:p>
            <a:pPr marL="0" indent="0">
              <a:buNone/>
            </a:pPr>
            <a:r>
              <a:rPr lang="en-US" dirty="0"/>
              <a:t> --detach \</a:t>
            </a:r>
          </a:p>
          <a:p>
            <a:pPr marL="0" indent="0">
              <a:buNone/>
            </a:pPr>
            <a:r>
              <a:rPr lang="en-US" dirty="0"/>
              <a:t> --name </a:t>
            </a:r>
            <a:r>
              <a:rPr lang="en-US" dirty="0" err="1"/>
              <a:t>gitlab</a:t>
            </a:r>
            <a:r>
              <a:rPr lang="en-US" dirty="0"/>
              <a:t>-runner \</a:t>
            </a:r>
          </a:p>
          <a:p>
            <a:pPr marL="0" indent="0">
              <a:buNone/>
            </a:pPr>
            <a:r>
              <a:rPr lang="en-US" dirty="0"/>
              <a:t> --restart always \</a:t>
            </a:r>
          </a:p>
          <a:p>
            <a:pPr marL="0" indent="0">
              <a:buNone/>
            </a:pPr>
            <a:r>
              <a:rPr lang="en-US" dirty="0"/>
              <a:t> --volume /</a:t>
            </a:r>
            <a:r>
              <a:rPr lang="en-US" dirty="0" err="1"/>
              <a:t>var</a:t>
            </a:r>
            <a:r>
              <a:rPr lang="en-US" dirty="0"/>
              <a:t>/run/</a:t>
            </a:r>
            <a:r>
              <a:rPr lang="en-US" dirty="0" err="1"/>
              <a:t>docker.sock</a:t>
            </a:r>
            <a:r>
              <a:rPr lang="en-US" dirty="0"/>
              <a:t>:/</a:t>
            </a:r>
            <a:r>
              <a:rPr lang="en-US" dirty="0" err="1"/>
              <a:t>var</a:t>
            </a:r>
            <a:r>
              <a:rPr lang="en-US" dirty="0"/>
              <a:t>/run/</a:t>
            </a:r>
            <a:r>
              <a:rPr lang="en-US" dirty="0" err="1"/>
              <a:t>docker.sock</a:t>
            </a:r>
            <a:r>
              <a:rPr lang="en-US" dirty="0"/>
              <a:t> \</a:t>
            </a:r>
          </a:p>
          <a:p>
            <a:pPr marL="0" indent="0">
              <a:buNone/>
            </a:pPr>
            <a:r>
              <a:rPr lang="en-US" dirty="0"/>
              <a:t> --volume /</a:t>
            </a:r>
            <a:r>
              <a:rPr lang="en-US" dirty="0" err="1"/>
              <a:t>srv</a:t>
            </a:r>
            <a:r>
              <a:rPr lang="en-US" dirty="0"/>
              <a:t>/</a:t>
            </a:r>
            <a:r>
              <a:rPr lang="en-US" dirty="0" err="1"/>
              <a:t>gitlab</a:t>
            </a:r>
            <a:r>
              <a:rPr lang="en-US" dirty="0"/>
              <a:t>-runner/config:/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gitlab</a:t>
            </a:r>
            <a:r>
              <a:rPr lang="en-US" dirty="0"/>
              <a:t>-runner \</a:t>
            </a:r>
          </a:p>
          <a:p>
            <a:pPr marL="0" indent="0">
              <a:buNone/>
            </a:pPr>
            <a:r>
              <a:rPr lang="en-US" dirty="0"/>
              <a:t> --privileged \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gitlab</a:t>
            </a:r>
            <a:r>
              <a:rPr lang="en-US" dirty="0"/>
              <a:t>/</a:t>
            </a:r>
            <a:r>
              <a:rPr lang="en-US" dirty="0" err="1"/>
              <a:t>gitlab</a:t>
            </a:r>
            <a:r>
              <a:rPr lang="en-US" dirty="0"/>
              <a:t>-runner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docker exec -</a:t>
            </a:r>
            <a:r>
              <a:rPr lang="en-US" dirty="0" err="1"/>
              <a:t>ti</a:t>
            </a:r>
            <a:r>
              <a:rPr lang="en-US" dirty="0"/>
              <a:t> </a:t>
            </a:r>
            <a:r>
              <a:rPr lang="en-US" dirty="0" err="1"/>
              <a:t>gitlab</a:t>
            </a:r>
            <a:r>
              <a:rPr lang="en-US" dirty="0"/>
              <a:t>-runner </a:t>
            </a:r>
            <a:r>
              <a:rPr lang="en-US" dirty="0" err="1"/>
              <a:t>gitlab</a:t>
            </a:r>
            <a:r>
              <a:rPr lang="en-US" dirty="0"/>
              <a:t>-runner register --docker-privileged</a:t>
            </a:r>
          </a:p>
          <a:p>
            <a:endParaRPr lang="ru-RU" dirty="0"/>
          </a:p>
          <a:p>
            <a:r>
              <a:rPr lang="ru-RU" dirty="0"/>
              <a:t>Используем </a:t>
            </a:r>
            <a:r>
              <a:rPr lang="en-US" dirty="0" err="1"/>
              <a:t>url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token </a:t>
            </a:r>
            <a:r>
              <a:rPr lang="ru-RU" dirty="0"/>
              <a:t>из настроек проекта </a:t>
            </a:r>
            <a:r>
              <a:rPr lang="en-US" dirty="0"/>
              <a:t>Project-&gt;Settings-&gt;CI/CD-&gt;Runners-&gt;Expand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266CDF-223C-B342-BC33-7B1AA3E09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8853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DABB5-589A-F149-A169-A0D3EFDBC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Запускаем </a:t>
            </a:r>
            <a:r>
              <a:rPr lang="en-US" dirty="0" err="1"/>
              <a:t>gitlab</a:t>
            </a:r>
            <a:r>
              <a:rPr lang="en-US" dirty="0"/>
              <a:t> 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11C2C-6792-F546-B838-A97583C6F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ru-RU" dirty="0"/>
              <a:t>добавляем </a:t>
            </a:r>
            <a:r>
              <a:rPr lang="en-US" dirty="0"/>
              <a:t>.</a:t>
            </a:r>
            <a:r>
              <a:rPr lang="en-US" dirty="0" err="1"/>
              <a:t>gitlab-ci.yml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variables:</a:t>
            </a:r>
          </a:p>
          <a:p>
            <a:pPr marL="457200" lvl="1" indent="0">
              <a:buNone/>
            </a:pPr>
            <a:r>
              <a:rPr lang="en-US" dirty="0"/>
              <a:t>    CONAN_USERNAME: "admin"</a:t>
            </a:r>
          </a:p>
          <a:p>
            <a:pPr marL="457200" lvl="1" indent="0">
              <a:buNone/>
            </a:pPr>
            <a:r>
              <a:rPr lang="en-US" dirty="0"/>
              <a:t>    CONAN_REFERENCE: "hello/0.1.0"</a:t>
            </a:r>
          </a:p>
          <a:p>
            <a:pPr marL="457200" lvl="1" indent="0">
              <a:buNone/>
            </a:pPr>
            <a:r>
              <a:rPr lang="en-US" dirty="0"/>
              <a:t>    CONAN_CHANNEL: "testing"</a:t>
            </a:r>
          </a:p>
          <a:p>
            <a:pPr marL="457200" lvl="1" indent="0">
              <a:buNone/>
            </a:pPr>
            <a:r>
              <a:rPr lang="en-US" dirty="0"/>
              <a:t>    CONAN_LOGIN_USERNAME: "admin"</a:t>
            </a:r>
          </a:p>
          <a:p>
            <a:pPr marL="457200" lvl="1" indent="0">
              <a:buNone/>
            </a:pPr>
            <a:r>
              <a:rPr lang="en-US" dirty="0"/>
              <a:t>    </a:t>
            </a:r>
          </a:p>
          <a:p>
            <a:pPr marL="457200" lvl="1" indent="0">
              <a:buNone/>
            </a:pPr>
            <a:r>
              <a:rPr lang="en-US" dirty="0"/>
              <a:t>.build-template: &amp;build-template</a:t>
            </a:r>
          </a:p>
          <a:p>
            <a:pPr marL="457200" lvl="1" indent="0">
              <a:buNone/>
            </a:pPr>
            <a:r>
              <a:rPr lang="en-US" dirty="0"/>
              <a:t>    </a:t>
            </a:r>
            <a:r>
              <a:rPr lang="en-US" dirty="0" err="1"/>
              <a:t>before_script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        - </a:t>
            </a:r>
            <a:r>
              <a:rPr lang="en-US" dirty="0" err="1"/>
              <a:t>sudo</a:t>
            </a:r>
            <a:r>
              <a:rPr lang="en-US" dirty="0"/>
              <a:t> pip install --upgrade </a:t>
            </a:r>
            <a:r>
              <a:rPr lang="en-US" dirty="0" err="1"/>
              <a:t>conan</a:t>
            </a:r>
            <a:r>
              <a:rPr lang="en-US" dirty="0"/>
              <a:t> </a:t>
            </a:r>
            <a:r>
              <a:rPr lang="en-US" dirty="0" err="1"/>
              <a:t>conan_package_tools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      - </a:t>
            </a:r>
            <a:r>
              <a:rPr lang="en-US" dirty="0" err="1"/>
              <a:t>conan</a:t>
            </a:r>
            <a:r>
              <a:rPr lang="en-US" dirty="0"/>
              <a:t> user</a:t>
            </a:r>
          </a:p>
          <a:p>
            <a:pPr marL="457200" lvl="1" indent="0">
              <a:buNone/>
            </a:pPr>
            <a:r>
              <a:rPr lang="en-US" dirty="0"/>
              <a:t>    script:</a:t>
            </a:r>
          </a:p>
          <a:p>
            <a:pPr marL="457200" lvl="1" indent="0">
              <a:buNone/>
            </a:pPr>
            <a:r>
              <a:rPr lang="en-US" dirty="0"/>
              <a:t>        - python </a:t>
            </a:r>
            <a:r>
              <a:rPr lang="en-US" dirty="0" err="1"/>
              <a:t>build.py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gcc-6:</a:t>
            </a:r>
          </a:p>
          <a:p>
            <a:pPr marL="457200" lvl="1" indent="0">
              <a:buNone/>
            </a:pPr>
            <a:r>
              <a:rPr lang="en-US" dirty="0"/>
              <a:t>    image: </a:t>
            </a:r>
            <a:r>
              <a:rPr lang="en-US" dirty="0" err="1"/>
              <a:t>lasote</a:t>
            </a:r>
            <a:r>
              <a:rPr lang="en-US" dirty="0"/>
              <a:t>/conangcc6</a:t>
            </a:r>
          </a:p>
          <a:p>
            <a:pPr marL="457200" lvl="1" indent="0">
              <a:buNone/>
            </a:pPr>
            <a:r>
              <a:rPr lang="en-US" dirty="0"/>
              <a:t>    variables:</a:t>
            </a:r>
          </a:p>
          <a:p>
            <a:pPr marL="457200" lvl="1" indent="0">
              <a:buNone/>
            </a:pPr>
            <a:r>
              <a:rPr lang="en-US" dirty="0"/>
              <a:t>        CONAN_GCC_VERSIONS: "6"</a:t>
            </a:r>
          </a:p>
          <a:p>
            <a:pPr marL="457200" lvl="1" indent="0">
              <a:buNone/>
            </a:pPr>
            <a:r>
              <a:rPr lang="en-US" dirty="0"/>
              <a:t>    &lt;&lt;: *build-template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E5B8A-8BB5-1242-8357-A7BB03DC1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055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BD426-6666-0C4E-9D64-697BA8ACE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все начиналось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40A626-731E-784A-9151-BC5A8E4E0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5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E027BCA-E322-574C-B384-2D183DB28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379" y="1825625"/>
            <a:ext cx="9259242" cy="4351338"/>
          </a:xfrm>
        </p:spPr>
      </p:pic>
    </p:spTree>
    <p:extLst>
      <p:ext uri="{BB962C8B-B14F-4D97-AF65-F5344CB8AC3E}">
        <p14:creationId xmlns:p14="http://schemas.microsoft.com/office/powerpoint/2010/main" val="30498581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70FBA-BC8C-3F4E-8056-3550BE413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50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A3ABCD-0269-8A4E-ADA3-3904367C0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967" y="0"/>
            <a:ext cx="6644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553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BDCAC-8C4C-1047-BD80-54BA39B84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Запускаем </a:t>
            </a:r>
            <a:r>
              <a:rPr lang="en-US" dirty="0" err="1"/>
              <a:t>artifactory</a:t>
            </a:r>
            <a:br>
              <a:rPr lang="en-US" dirty="0"/>
            </a:br>
            <a:r>
              <a:rPr lang="en-US" sz="1600" dirty="0"/>
              <a:t>git checkout 09_gitlab_conan_upload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122A-5499-5D42-A29F-0DB89CF2E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r>
              <a:rPr lang="en-US" dirty="0">
                <a:hlinkClick r:id="rId2"/>
              </a:rPr>
              <a:t>https://jfrog.com/open-source/#conan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docker run \</a:t>
            </a:r>
          </a:p>
          <a:p>
            <a:pPr marL="457200" lvl="1" indent="0">
              <a:buNone/>
            </a:pPr>
            <a:r>
              <a:rPr lang="en-US" dirty="0"/>
              <a:t>    --detach \</a:t>
            </a:r>
          </a:p>
          <a:p>
            <a:pPr marL="457200" lvl="1" indent="0">
              <a:buNone/>
            </a:pPr>
            <a:r>
              <a:rPr lang="en-US" dirty="0"/>
              <a:t>    --name </a:t>
            </a:r>
            <a:r>
              <a:rPr lang="en-US" dirty="0" err="1"/>
              <a:t>artifactory</a:t>
            </a:r>
            <a:r>
              <a:rPr lang="en-US" dirty="0"/>
              <a:t> \</a:t>
            </a:r>
          </a:p>
          <a:p>
            <a:pPr marL="457200" lvl="1" indent="0">
              <a:buNone/>
            </a:pPr>
            <a:r>
              <a:rPr lang="en-US" dirty="0"/>
              <a:t>    --restart always \</a:t>
            </a:r>
          </a:p>
          <a:p>
            <a:pPr marL="457200" lvl="1" indent="0">
              <a:buNone/>
            </a:pPr>
            <a:r>
              <a:rPr lang="en-US" dirty="0"/>
              <a:t>    --publish 8081:8081 \</a:t>
            </a:r>
          </a:p>
          <a:p>
            <a:pPr marL="457200" lvl="1" indent="0">
              <a:buNone/>
            </a:pPr>
            <a:r>
              <a:rPr lang="en-US" dirty="0"/>
              <a:t>    --volume </a:t>
            </a:r>
            <a:r>
              <a:rPr lang="en-US" dirty="0" err="1"/>
              <a:t>artifactory</a:t>
            </a:r>
            <a:r>
              <a:rPr lang="en-US" dirty="0"/>
              <a:t>-data:/</a:t>
            </a:r>
            <a:r>
              <a:rPr lang="en-US" dirty="0" err="1"/>
              <a:t>var</a:t>
            </a:r>
            <a:r>
              <a:rPr lang="en-US" dirty="0"/>
              <a:t>/opt/</a:t>
            </a:r>
            <a:r>
              <a:rPr lang="en-US" dirty="0" err="1"/>
              <a:t>jfrog</a:t>
            </a:r>
            <a:r>
              <a:rPr lang="en-US" dirty="0"/>
              <a:t>/</a:t>
            </a:r>
            <a:r>
              <a:rPr lang="en-US" dirty="0" err="1"/>
              <a:t>artifactory</a:t>
            </a:r>
            <a:r>
              <a:rPr lang="en-US" dirty="0"/>
              <a:t> \</a:t>
            </a:r>
          </a:p>
          <a:p>
            <a:pPr marL="457200" lvl="1" indent="0">
              <a:buNone/>
            </a:pPr>
            <a:r>
              <a:rPr lang="en-US" dirty="0"/>
              <a:t>    </a:t>
            </a:r>
            <a:r>
              <a:rPr lang="en-US" dirty="0" err="1"/>
              <a:t>docker.bintray.io</a:t>
            </a:r>
            <a:r>
              <a:rPr lang="en-US" dirty="0"/>
              <a:t>/</a:t>
            </a:r>
            <a:r>
              <a:rPr lang="en-US" dirty="0" err="1"/>
              <a:t>jfrog</a:t>
            </a:r>
            <a:r>
              <a:rPr lang="en-US" dirty="0"/>
              <a:t>/</a:t>
            </a:r>
            <a:r>
              <a:rPr lang="en-US" dirty="0" err="1"/>
              <a:t>artifactory-cpp-ce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ru-RU" dirty="0"/>
              <a:t>проверяем </a:t>
            </a:r>
            <a:r>
              <a:rPr lang="en-US" dirty="0"/>
              <a:t>http://&lt;server </a:t>
            </a:r>
            <a:r>
              <a:rPr lang="en-US" dirty="0" err="1"/>
              <a:t>ip</a:t>
            </a:r>
            <a:r>
              <a:rPr lang="en-US" dirty="0"/>
              <a:t>&gt;:8081</a:t>
            </a:r>
          </a:p>
          <a:p>
            <a:pPr lvl="1"/>
            <a:r>
              <a:rPr lang="ru-RU" dirty="0"/>
              <a:t>меняем пароль</a:t>
            </a:r>
          </a:p>
          <a:p>
            <a:pPr lvl="1"/>
            <a:r>
              <a:rPr lang="ru-RU" dirty="0"/>
              <a:t>создаем </a:t>
            </a:r>
            <a:r>
              <a:rPr lang="en-US" dirty="0" err="1"/>
              <a:t>conan</a:t>
            </a:r>
            <a:r>
              <a:rPr lang="en-US" dirty="0"/>
              <a:t> </a:t>
            </a:r>
            <a:r>
              <a:rPr lang="ru-RU" dirty="0" err="1"/>
              <a:t>репозиторий</a:t>
            </a:r>
            <a:endParaRPr lang="ru-RU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B6EC4F-5D24-8349-A6FF-F7782EE37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1525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0D609-B108-FA45-A745-6E8B36A78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Заливаем </a:t>
            </a:r>
            <a:r>
              <a:rPr lang="en-US" dirty="0" err="1"/>
              <a:t>conan</a:t>
            </a:r>
            <a:r>
              <a:rPr lang="en-US" dirty="0"/>
              <a:t> </a:t>
            </a:r>
            <a:r>
              <a:rPr lang="ru-RU" dirty="0"/>
              <a:t>на </a:t>
            </a:r>
            <a:r>
              <a:rPr lang="en-US" dirty="0" err="1"/>
              <a:t>artifactory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2D2D-EA5C-0E4C-996D-E19826B73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</a:t>
            </a:r>
            <a:r>
              <a:rPr lang="en-US" dirty="0" err="1"/>
              <a:t>gitlab-ci.yml</a:t>
            </a:r>
            <a:endParaRPr lang="en-US" dirty="0"/>
          </a:p>
          <a:p>
            <a:pPr marL="457200" lvl="1" indent="0">
              <a:buNone/>
            </a:pPr>
            <a:r>
              <a:rPr lang="en-US" sz="1600" dirty="0"/>
              <a:t>CONAN_UPLOAD: http://&lt;</a:t>
            </a:r>
            <a:r>
              <a:rPr lang="en-US" sz="1600" dirty="0" err="1"/>
              <a:t>server_ip</a:t>
            </a:r>
            <a:r>
              <a:rPr lang="en-US" sz="1600" dirty="0"/>
              <a:t>&gt;:8081/</a:t>
            </a:r>
            <a:r>
              <a:rPr lang="en-US" sz="1600" dirty="0" err="1"/>
              <a:t>artifactory</a:t>
            </a:r>
            <a:r>
              <a:rPr lang="en-US" sz="1600" dirty="0"/>
              <a:t>/</a:t>
            </a:r>
            <a:r>
              <a:rPr lang="en-US" sz="1600" dirty="0" err="1"/>
              <a:t>api</a:t>
            </a:r>
            <a:r>
              <a:rPr lang="en-US" sz="1600" dirty="0"/>
              <a:t>/</a:t>
            </a:r>
            <a:r>
              <a:rPr lang="en-US" sz="1600" dirty="0" err="1"/>
              <a:t>conan</a:t>
            </a:r>
            <a:r>
              <a:rPr lang="en-US" sz="1600" dirty="0"/>
              <a:t>/</a:t>
            </a:r>
            <a:r>
              <a:rPr lang="en-US" sz="1600" dirty="0" err="1"/>
              <a:t>conan</a:t>
            </a:r>
            <a:r>
              <a:rPr lang="en-US" sz="1600" dirty="0"/>
              <a:t>-local</a:t>
            </a:r>
          </a:p>
          <a:p>
            <a:pPr marL="457200" lvl="1" indent="0">
              <a:buNone/>
            </a:pPr>
            <a:r>
              <a:rPr lang="en-US" sz="1600" dirty="0"/>
              <a:t>CONAN_LOGIN_USERNAME: "admin”</a:t>
            </a:r>
          </a:p>
          <a:p>
            <a:pPr marL="457200" lvl="1" indent="0">
              <a:buNone/>
            </a:pPr>
            <a:endParaRPr lang="en-US" sz="1600" dirty="0"/>
          </a:p>
          <a:p>
            <a:r>
              <a:rPr lang="ru-RU" sz="2000" dirty="0"/>
              <a:t>пароль задаем через </a:t>
            </a:r>
            <a:r>
              <a:rPr lang="en-US" sz="2000" dirty="0" err="1"/>
              <a:t>gitlab</a:t>
            </a:r>
            <a:r>
              <a:rPr lang="en-US" sz="2000" dirty="0"/>
              <a:t>-&gt;project-&gt;settings-&gt;CI/CD-&gt;Variables</a:t>
            </a:r>
          </a:p>
          <a:p>
            <a:pPr marL="457200" lvl="1" indent="0">
              <a:buNone/>
            </a:pPr>
            <a:r>
              <a:rPr lang="en-US" sz="1600" dirty="0"/>
              <a:t>CONAN_PASSWORD</a:t>
            </a:r>
          </a:p>
          <a:p>
            <a:pPr marL="457200" lvl="1" indent="0">
              <a:buNone/>
            </a:pPr>
            <a:endParaRPr lang="en-US" sz="1600" dirty="0"/>
          </a:p>
          <a:p>
            <a:r>
              <a:rPr lang="en-US" sz="2000" dirty="0"/>
              <a:t>git push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F80B7D-FD67-9445-8EFE-0B996A5C5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697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D2A4C-145E-BA48-917E-5CADC6FBF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53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64F480-4FBE-9C40-B642-F5CEA45A9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3361"/>
            <a:ext cx="12192000" cy="419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0958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B3FB1-2D50-EA48-A81F-7F668A8BC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Чему мы научились сегодня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D9E8C-56F9-FE48-BDD7-885D6653A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Как настроить </a:t>
            </a:r>
            <a:r>
              <a:rPr lang="en-US" dirty="0"/>
              <a:t>CI c </a:t>
            </a:r>
            <a:r>
              <a:rPr lang="ru-RU" dirty="0"/>
              <a:t>помощью </a:t>
            </a:r>
            <a:r>
              <a:rPr lang="en-US" dirty="0"/>
              <a:t>GitHub, </a:t>
            </a:r>
            <a:r>
              <a:rPr lang="en-US" dirty="0" err="1"/>
              <a:t>TravisCI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Appveyor</a:t>
            </a:r>
            <a:r>
              <a:rPr lang="en-US" dirty="0"/>
              <a:t> </a:t>
            </a:r>
            <a:endParaRPr lang="en-US" dirty="0">
              <a:effectLst/>
            </a:endParaRPr>
          </a:p>
          <a:p>
            <a:r>
              <a:rPr lang="ru-RU" dirty="0"/>
              <a:t>Как управлять зависимостями с помощью </a:t>
            </a:r>
            <a:r>
              <a:rPr lang="en-US" dirty="0" err="1"/>
              <a:t>conan</a:t>
            </a:r>
            <a:r>
              <a:rPr lang="en-US" dirty="0"/>
              <a:t> </a:t>
            </a:r>
            <a:endParaRPr lang="en-US" dirty="0">
              <a:effectLst/>
            </a:endParaRPr>
          </a:p>
          <a:p>
            <a:r>
              <a:rPr lang="ru-RU" dirty="0"/>
              <a:t>Как настроить </a:t>
            </a:r>
            <a:r>
              <a:rPr lang="en-US" dirty="0"/>
              <a:t>CD </a:t>
            </a:r>
            <a:r>
              <a:rPr lang="ru-RU" dirty="0"/>
              <a:t>с помощью </a:t>
            </a:r>
            <a:r>
              <a:rPr lang="en-US" dirty="0" err="1"/>
              <a:t>conan</a:t>
            </a:r>
            <a:r>
              <a:rPr lang="en-US" dirty="0"/>
              <a:t> </a:t>
            </a:r>
            <a:endParaRPr lang="en-US" dirty="0">
              <a:effectLst/>
            </a:endParaRPr>
          </a:p>
          <a:p>
            <a:r>
              <a:rPr lang="ru-RU" dirty="0"/>
              <a:t>Как развернуть собственный̆ </a:t>
            </a:r>
            <a:r>
              <a:rPr lang="en-US" dirty="0"/>
              <a:t>GitLab </a:t>
            </a:r>
            <a:endParaRPr lang="en-US" dirty="0">
              <a:effectLst/>
            </a:endParaRPr>
          </a:p>
          <a:p>
            <a:r>
              <a:rPr lang="ru-RU" dirty="0"/>
              <a:t>Как настроить </a:t>
            </a:r>
            <a:r>
              <a:rPr lang="en-US" dirty="0"/>
              <a:t>Gitlab CI </a:t>
            </a:r>
            <a:endParaRPr lang="en-US" dirty="0">
              <a:effectLst/>
            </a:endParaRPr>
          </a:p>
          <a:p>
            <a:r>
              <a:rPr lang="ru-RU" dirty="0"/>
              <a:t>Как настроить собственный̆ </a:t>
            </a:r>
            <a:r>
              <a:rPr lang="en-US" dirty="0"/>
              <a:t>Artifactory </a:t>
            </a:r>
            <a:r>
              <a:rPr lang="ru-RU" dirty="0"/>
              <a:t>для </a:t>
            </a:r>
            <a:r>
              <a:rPr lang="en-US" dirty="0" err="1"/>
              <a:t>conan</a:t>
            </a: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AAED3-5D28-204D-AB5F-EB7E178BF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0951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9286E-4539-5546-BD1C-BC0D3131D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78AF4-CB3E-5B49-BF3F-721C7BD42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Grady </a:t>
            </a:r>
            <a:r>
              <a:rPr lang="en-US" dirty="0" err="1"/>
              <a:t>Booch</a:t>
            </a:r>
            <a:r>
              <a:rPr lang="en-US" dirty="0"/>
              <a:t>. Object Oriented Design: with applications — Book </a:t>
            </a:r>
            <a:endParaRPr lang="en-US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Martin Fowler. Continuous Integration (original version) — Blogpost </a:t>
            </a:r>
            <a:endParaRPr lang="en-US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Martin Fowler. Continuous Integration — Blogpost </a:t>
            </a:r>
            <a:endParaRPr lang="en-US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Continuous Integration Vs Continuous Delivery Vs Continuous Deployment </a:t>
            </a:r>
            <a:endParaRPr lang="en-US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Kent Beck. Extreme Programming Explained </a:t>
            </a:r>
            <a:endParaRPr lang="en-US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docs.conan.io</a:t>
            </a:r>
            <a:r>
              <a:rPr lang="en-US" dirty="0"/>
              <a:t> </a:t>
            </a:r>
            <a:endParaRPr lang="en-US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Nick </a:t>
            </a:r>
            <a:r>
              <a:rPr lang="en-US" dirty="0" err="1"/>
              <a:t>Sarten</a:t>
            </a:r>
            <a:r>
              <a:rPr lang="en-US" dirty="0"/>
              <a:t> — Travis CI and Modern C++ </a:t>
            </a:r>
            <a:endParaRPr lang="en-US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Travis CI - The OS X Build Environment </a:t>
            </a:r>
            <a:endParaRPr lang="en-US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Вы еще не авторизуетесь по ключам? Тогда мы идем к вам </a:t>
            </a:r>
            <a:endParaRPr lang="ru-RU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Get Docker for Ubuntu </a:t>
            </a: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319A5-DC16-B04A-BF1D-A0BD6A0C1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81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73439-D290-464B-9F16-36116F65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Наши дни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EACD785-E50A-4640-AA3B-4773C6485C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3065" y="1825625"/>
            <a:ext cx="8045870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A9F8C-74EF-6449-9F6C-39C08702A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62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1FC07-ACF7-2945-8755-445E977FA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D46AA-31C9-204E-ACB0-E638898AF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Основные термины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Работаем </a:t>
            </a:r>
            <a:r>
              <a:rPr lang="en-US" dirty="0"/>
              <a:t>c GitHub </a:t>
            </a:r>
            <a:endParaRPr lang="en-US" dirty="0">
              <a:effectLst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Hello, world!</a:t>
            </a:r>
            <a:endParaRPr lang="ru-RU" dirty="0"/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Запускаем сборку на </a:t>
            </a:r>
            <a:r>
              <a:rPr lang="en-US" dirty="0" err="1"/>
              <a:t>TravisCI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Appveyour</a:t>
            </a:r>
            <a:endParaRPr lang="ru-RU" dirty="0"/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Разрешаем зависимости </a:t>
            </a:r>
            <a:r>
              <a:rPr lang="en-US" dirty="0"/>
              <a:t>c </a:t>
            </a:r>
            <a:r>
              <a:rPr lang="ru-RU" dirty="0"/>
              <a:t>помощью </a:t>
            </a:r>
            <a:r>
              <a:rPr lang="en-US" dirty="0" err="1"/>
              <a:t>conan.io</a:t>
            </a:r>
            <a:endParaRPr lang="ru-RU" dirty="0"/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Настраиваем сборку под множество </a:t>
            </a:r>
            <a:r>
              <a:rPr lang="ru-RU" dirty="0" err="1"/>
              <a:t>целеи</a:t>
            </a:r>
            <a:r>
              <a:rPr lang="ru-RU" dirty="0"/>
              <a:t>̆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Собираем свои пакеты с </a:t>
            </a:r>
            <a:r>
              <a:rPr lang="en-US" dirty="0" err="1"/>
              <a:t>conan.io</a:t>
            </a:r>
            <a:r>
              <a:rPr lang="en-US" dirty="0"/>
              <a:t> </a:t>
            </a:r>
            <a:endParaRPr lang="en-US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Работаем </a:t>
            </a:r>
            <a:r>
              <a:rPr lang="en-US" dirty="0"/>
              <a:t>c GitLab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Разворачиваем </a:t>
            </a:r>
            <a:r>
              <a:rPr lang="en-US" dirty="0"/>
              <a:t>Gitlab </a:t>
            </a:r>
            <a:r>
              <a:rPr lang="ru-RU" dirty="0"/>
              <a:t>с помощью </a:t>
            </a:r>
            <a:r>
              <a:rPr lang="en-US" dirty="0"/>
              <a:t>VPS </a:t>
            </a:r>
            <a:r>
              <a:rPr lang="ru-RU" dirty="0"/>
              <a:t>и </a:t>
            </a:r>
            <a:r>
              <a:rPr lang="en-US" dirty="0"/>
              <a:t>Docker </a:t>
            </a:r>
            <a:endParaRPr lang="ru-RU" dirty="0"/>
          </a:p>
          <a:p>
            <a:pPr marL="971550" lvl="1" indent="-514350">
              <a:buFont typeface="+mj-lt"/>
              <a:buAutoNum type="arabicPeriod"/>
            </a:pPr>
            <a:r>
              <a:rPr lang="ru-RU" dirty="0">
                <a:effectLst/>
              </a:rPr>
              <a:t>Настраиваем хранение </a:t>
            </a:r>
            <a:r>
              <a:rPr lang="ru-RU" dirty="0"/>
              <a:t>артефактов</a:t>
            </a:r>
            <a:endParaRPr lang="en-US" dirty="0">
              <a:effectLst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Настраиваем </a:t>
            </a:r>
            <a:r>
              <a:rPr lang="en-US" dirty="0"/>
              <a:t>Gitlab CI</a:t>
            </a:r>
            <a:endParaRPr lang="ru-RU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Заключение </a:t>
            </a:r>
            <a:endParaRPr lang="ru-RU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0C5E4-1929-304C-8C17-E2C8E7C0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197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CC46B-6CEC-E746-809C-12F5B6830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термины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9A40-04E6-D045-BF46-764DB9C1F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Непрерывная интеграция </a:t>
            </a:r>
            <a:r>
              <a:rPr lang="ru-RU" dirty="0"/>
              <a:t>(</a:t>
            </a:r>
            <a:r>
              <a:rPr lang="en-US" dirty="0"/>
              <a:t>Continuous integration, CI) — </a:t>
            </a:r>
            <a:r>
              <a:rPr lang="ru-RU" dirty="0"/>
              <a:t>практика, в которой̆ исходный̆ код разработчиков постоянно интегрируется в основную ветку разработки.</a:t>
            </a:r>
          </a:p>
          <a:p>
            <a:r>
              <a:rPr lang="ru-RU" b="1" dirty="0"/>
              <a:t>Непрерывная доставка </a:t>
            </a:r>
            <a:r>
              <a:rPr lang="ru-RU" dirty="0"/>
              <a:t>(</a:t>
            </a:r>
            <a:r>
              <a:rPr lang="en-US" dirty="0"/>
              <a:t>Continuous delivery, CD) — </a:t>
            </a:r>
            <a:r>
              <a:rPr lang="ru-RU" dirty="0"/>
              <a:t>практика, которая обеспечивает возможность выпуска продукта в любое время. </a:t>
            </a:r>
            <a:endParaRPr lang="ru-RU" dirty="0">
              <a:effectLst/>
            </a:endParaRPr>
          </a:p>
          <a:p>
            <a:r>
              <a:rPr lang="ru-RU" b="1" dirty="0"/>
              <a:t>Непрерывное развертывание </a:t>
            </a:r>
            <a:r>
              <a:rPr lang="ru-RU" dirty="0"/>
              <a:t>(</a:t>
            </a:r>
            <a:r>
              <a:rPr lang="en-US" dirty="0"/>
              <a:t>Continuous deployment, CD) — </a:t>
            </a:r>
            <a:r>
              <a:rPr lang="ru-RU" dirty="0"/>
              <a:t>практика, в которой̆ версия продукта обновляется автоматически с добавлением в основную ветку нового функционала. </a:t>
            </a:r>
            <a:endParaRPr lang="ru-RU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A43FB-BC34-7642-AF42-2B7396B7B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87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53CC9-DED7-E340-A077-0A0A9EDC7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 workflows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92AC79-7A55-084F-A4E5-47B8DADB5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407738" cy="33682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731DFF-4DB9-D145-9AC6-A69E9DDAE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BFE4-924D-144B-B56B-A0C5CBB26858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E60B9A-EF3F-A249-94E1-FE0970F32D99}"/>
              </a:ext>
            </a:extLst>
          </p:cNvPr>
          <p:cNvSpPr txBox="1"/>
          <p:nvPr/>
        </p:nvSpPr>
        <p:spPr>
          <a:xfrm>
            <a:off x="-24537" y="6536809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Ref: [4]</a:t>
            </a:r>
          </a:p>
        </p:txBody>
      </p:sp>
    </p:spTree>
    <p:extLst>
      <p:ext uri="{BB962C8B-B14F-4D97-AF65-F5344CB8AC3E}">
        <p14:creationId xmlns:p14="http://schemas.microsoft.com/office/powerpoint/2010/main" val="1187174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1157</TotalTime>
  <Words>2411</Words>
  <Application>Microsoft Macintosh PowerPoint</Application>
  <PresentationFormat>Widescreen</PresentationFormat>
  <Paragraphs>539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Arial</vt:lpstr>
      <vt:lpstr>Calibri</vt:lpstr>
      <vt:lpstr>Calibri Light</vt:lpstr>
      <vt:lpstr>Courier</vt:lpstr>
      <vt:lpstr>Office Theme</vt:lpstr>
      <vt:lpstr>CI для C++ разработчика</vt:lpstr>
      <vt:lpstr>Зачем мы здесь?</vt:lpstr>
      <vt:lpstr>Как все начиналось</vt:lpstr>
      <vt:lpstr>Как все начиналось</vt:lpstr>
      <vt:lpstr>Как все начиналось</vt:lpstr>
      <vt:lpstr>Наши дни</vt:lpstr>
      <vt:lpstr>План</vt:lpstr>
      <vt:lpstr>Основные термины</vt:lpstr>
      <vt:lpstr>CI/CD workflows</vt:lpstr>
      <vt:lpstr>Что нам потребуется</vt:lpstr>
      <vt:lpstr>Репозиторий с примерами</vt:lpstr>
      <vt:lpstr>Пишем hello, world git checkout 01_hello</vt:lpstr>
      <vt:lpstr>Пишем hello, world</vt:lpstr>
      <vt:lpstr>Подключаем TravisCI git checkout 02_simple_travis</vt:lpstr>
      <vt:lpstr>Успех!</vt:lpstr>
      <vt:lpstr>Добавляем зависимости с conan git checkout 03_conan_travis</vt:lpstr>
      <vt:lpstr>Пишем тесты</vt:lpstr>
      <vt:lpstr>Пишем тесты</vt:lpstr>
      <vt:lpstr>Пишем тесты</vt:lpstr>
      <vt:lpstr>Пишем тесты</vt:lpstr>
      <vt:lpstr>Пишем тесты</vt:lpstr>
      <vt:lpstr>Пишем тесты</vt:lpstr>
      <vt:lpstr>Выбираем версию компилятора git checkout 04_multi_toolchains</vt:lpstr>
      <vt:lpstr>Выбираем версию компилятора</vt:lpstr>
      <vt:lpstr>PowerPoint Presentation</vt:lpstr>
      <vt:lpstr>Подключаем сборки под MacOS git checkout 05_osx_travis</vt:lpstr>
      <vt:lpstr>PowerPoint Presentation</vt:lpstr>
      <vt:lpstr>Добавляем сборку под Windows git checkout 06_appveyor</vt:lpstr>
      <vt:lpstr>PowerPoint Presentation</vt:lpstr>
      <vt:lpstr>Собираем пакеты для conan git checkout 07_conan_package_tools</vt:lpstr>
      <vt:lpstr>conanfile.py</vt:lpstr>
      <vt:lpstr>Собираем пакеты для conan</vt:lpstr>
      <vt:lpstr>Собираем пакеты для conan</vt:lpstr>
      <vt:lpstr>PowerPoint Presentation</vt:lpstr>
      <vt:lpstr>Conan package tools</vt:lpstr>
      <vt:lpstr>Conan package tools</vt:lpstr>
      <vt:lpstr>Conan package tools</vt:lpstr>
      <vt:lpstr> Uploading conan packages</vt:lpstr>
      <vt:lpstr>Azure DevOps</vt:lpstr>
      <vt:lpstr>Приватные репозитории github</vt:lpstr>
      <vt:lpstr>Приватные сборки travis</vt:lpstr>
      <vt:lpstr>Приватные сборки appveyor</vt:lpstr>
      <vt:lpstr>Gitlab</vt:lpstr>
      <vt:lpstr>Нам нужен VPS</vt:lpstr>
      <vt:lpstr>Создаем VPS и ставим docker</vt:lpstr>
      <vt:lpstr>Запускаем Gitlab git checkout 08_gitlab_ci</vt:lpstr>
      <vt:lpstr>Создаем репозиторий</vt:lpstr>
      <vt:lpstr>Запускаем gitlab CI</vt:lpstr>
      <vt:lpstr>Запускаем gitlab CI</vt:lpstr>
      <vt:lpstr>PowerPoint Presentation</vt:lpstr>
      <vt:lpstr>Запускаем artifactory git checkout 09_gitlab_conan_upload</vt:lpstr>
      <vt:lpstr>Заливаем conan на artifactory</vt:lpstr>
      <vt:lpstr>PowerPoint Presentation</vt:lpstr>
      <vt:lpstr>Чему мы научились сегодня</vt:lpstr>
      <vt:lpstr>Источники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 для C++ разработчика</dc:title>
  <dc:creator>Microsoft Office User</dc:creator>
  <cp:lastModifiedBy>Microsoft Office User</cp:lastModifiedBy>
  <cp:revision>37</cp:revision>
  <cp:lastPrinted>2019-05-23T20:04:32Z</cp:lastPrinted>
  <dcterms:created xsi:type="dcterms:W3CDTF">2018-11-02T03:28:13Z</dcterms:created>
  <dcterms:modified xsi:type="dcterms:W3CDTF">2019-05-23T21:20:06Z</dcterms:modified>
</cp:coreProperties>
</file>

<file path=docProps/thumbnail.jpeg>
</file>